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4"/>
  </p:notesMasterIdLst>
  <p:sldIdLst>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078B4-BC35-47AC-B35B-49F2EBF3CC63}" type="datetimeFigureOut">
              <a:rPr lang="en-US" smtClean="0"/>
              <a:t>4/4/2013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1FC8A-3850-4F39-9DEA-B84E77CC89B7}" type="slidenum">
              <a:rPr lang="en-US" smtClean="0"/>
              <a:t>‹#›</a:t>
            </a:fld>
            <a:endParaRPr lang="en-US"/>
          </a:p>
        </p:txBody>
      </p:sp>
    </p:spTree>
    <p:extLst>
      <p:ext uri="{BB962C8B-B14F-4D97-AF65-F5344CB8AC3E}">
        <p14:creationId xmlns:p14="http://schemas.microsoft.com/office/powerpoint/2010/main" val="334505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A7D5C-C401-4557-BC6C-FA3CEF9FBCB4}" type="slidenum">
              <a:rPr lang="en-US">
                <a:solidFill>
                  <a:prstClr val="black"/>
                </a:solidFill>
              </a:rPr>
              <a:pPr/>
              <a:t>1</a:t>
            </a:fld>
            <a:endParaRPr lang="en-US">
              <a:solidFill>
                <a:prstClr val="black"/>
              </a:solidFill>
            </a:endParaRPr>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p:txBody>
          <a:bodyPr/>
          <a:lstStyle/>
          <a:p>
            <a:pPr>
              <a:buFontTx/>
              <a:buChar char="•"/>
            </a:pPr>
            <a:r>
              <a:rPr lang="en-US">
                <a:cs typeface="Times New Roman" pitchFamily="18" charset="0"/>
              </a:rPr>
              <a:t>The first step in this undertaking was the development of project design manual so that urban design of the project would not be an afterthought, but would be examined during each step of design and construction.  </a:t>
            </a:r>
          </a:p>
          <a:p>
            <a:endParaRPr lang="en-US">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3CD4F-F6DF-4689-A914-3730A65CE86F}" type="slidenum">
              <a:rPr lang="en-US">
                <a:solidFill>
                  <a:prstClr val="black"/>
                </a:solidFill>
              </a:rPr>
              <a:pPr/>
              <a:t>2</a:t>
            </a:fld>
            <a:endParaRPr lang="en-US">
              <a:solidFill>
                <a:prstClr val="black"/>
              </a:solidFill>
            </a:endParaRPr>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p:txBody>
          <a:bodyPr/>
          <a:lstStyle/>
          <a:p>
            <a:pPr>
              <a:buFontTx/>
              <a:buChar char="•"/>
            </a:pPr>
            <a:r>
              <a:rPr lang="en-US">
                <a:cs typeface="Times New Roman" pitchFamily="18" charset="0"/>
              </a:rPr>
              <a:t>Project planners also were forward thinking throughout the design process. One example -- instead of building the new Second Street on a mound of fill, planners instead built the roadway on structure, which enabled the Riverfront Transit Center to be constructed underneath.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3EE28-9B8E-4888-8AEB-9F015E6BF044}" type="slidenum">
              <a:rPr lang="en-US">
                <a:solidFill>
                  <a:prstClr val="black"/>
                </a:solidFill>
              </a:rPr>
              <a:pPr/>
              <a:t>3</a:t>
            </a:fld>
            <a:endParaRPr lang="en-US">
              <a:solidFill>
                <a:prstClr val="black"/>
              </a:solidFill>
            </a:endParaRPr>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p:txBody>
          <a:bodyPr/>
          <a:lstStyle/>
          <a:p>
            <a:pPr>
              <a:buFontTx/>
              <a:buChar char="•"/>
            </a:pPr>
            <a:r>
              <a:rPr lang="en-US">
                <a:cs typeface="Times New Roman" pitchFamily="18" charset="0"/>
              </a:rPr>
              <a:t>The urban design features used throughout the project were of the highest quality. </a:t>
            </a:r>
          </a:p>
          <a:p>
            <a:pPr>
              <a:buFontTx/>
              <a:buChar char="•"/>
            </a:pPr>
            <a:endParaRPr lang="en-US">
              <a:cs typeface="Times New Roman" pitchFamily="18" charset="0"/>
            </a:endParaRPr>
          </a:p>
          <a:p>
            <a:pPr>
              <a:buFontTx/>
              <a:buChar char="•"/>
            </a:pPr>
            <a:r>
              <a:rPr lang="en-US">
                <a:cs typeface="Times New Roman" pitchFamily="18" charset="0"/>
              </a:rPr>
              <a:t>Instead of flat concrete retaining walls lining Fort Washington Way , the design manual called for pre-cast, decorative concrete panels to be erected the entire length of the trench. </a:t>
            </a:r>
          </a:p>
          <a:p>
            <a:pPr>
              <a:buFontTx/>
              <a:buChar char="•"/>
            </a:pPr>
            <a:endParaRPr lang="en-US">
              <a:cs typeface="Times New Roman" pitchFamily="18" charset="0"/>
            </a:endParaRPr>
          </a:p>
          <a:p>
            <a:pPr>
              <a:buFontTx/>
              <a:buChar char="•"/>
            </a:pPr>
            <a:r>
              <a:rPr lang="en-US">
                <a:cs typeface="Times New Roman" pitchFamily="18" charset="0"/>
              </a:rPr>
              <a:t>Instead of standard run-of-the-mill streetlights, designers instead selected low-cost, low-maintenance; high-intensity street lights which would illuminate not only the roadway, but the adjacent streets as well. </a:t>
            </a:r>
          </a:p>
          <a:p>
            <a:pPr>
              <a:buFontTx/>
              <a:buChar char="•"/>
            </a:pPr>
            <a:endParaRPr lang="en-US">
              <a:cs typeface="Times New Roman" pitchFamily="18" charset="0"/>
            </a:endParaRPr>
          </a:p>
          <a:p>
            <a:pPr>
              <a:buFontTx/>
              <a:buChar char="•"/>
            </a:pPr>
            <a:r>
              <a:rPr lang="en-US">
                <a:cs typeface="Times New Roman" pitchFamily="18" charset="0"/>
              </a:rPr>
              <a:t>Even the colors of the paint selected for the bridge structures were cutting edge – no standard gray here – instead periwinkle and teal were chosen.</a:t>
            </a:r>
          </a:p>
          <a:p>
            <a:pPr>
              <a:buFontTx/>
              <a:buChar char="•"/>
            </a:pPr>
            <a:endParaRPr lang="en-US">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7D0D9-623C-44B5-A450-E4C74698EF65}" type="slidenum">
              <a:rPr lang="en-US">
                <a:solidFill>
                  <a:prstClr val="black"/>
                </a:solidFill>
              </a:rPr>
              <a:pPr/>
              <a:t>5</a:t>
            </a:fld>
            <a:endParaRPr lang="en-US">
              <a:solidFill>
                <a:prstClr val="black"/>
              </a:solidFill>
            </a:endParaRPr>
          </a:p>
        </p:txBody>
      </p:sp>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p:txBody>
          <a:bodyPr/>
          <a:lstStyle/>
          <a:p>
            <a:pPr>
              <a:spcBef>
                <a:spcPct val="50000"/>
              </a:spcBef>
              <a:buFontTx/>
              <a:buChar char="•"/>
            </a:pPr>
            <a:r>
              <a:rPr lang="en-US"/>
              <a:t> More than 200,000 Motorist and Pedestrian Detour Maps distributed.</a:t>
            </a:r>
          </a:p>
          <a:p>
            <a:pPr>
              <a:spcBef>
                <a:spcPct val="50000"/>
              </a:spcBef>
              <a:buFontTx/>
              <a:buChar char="-"/>
            </a:pPr>
            <a:r>
              <a:rPr lang="en-US"/>
              <a:t> More than 300 community meetings. </a:t>
            </a:r>
          </a:p>
          <a:p>
            <a:pPr>
              <a:spcBef>
                <a:spcPct val="50000"/>
              </a:spcBef>
              <a:buFontTx/>
              <a:buChar char="-"/>
            </a:pPr>
            <a:r>
              <a:rPr lang="en-US"/>
              <a:t>‘Connection to the Future’ newsletter distributed to project stakeholders.</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9BB3B-3686-4DE7-804C-FA5896C32000}" type="slidenum">
              <a:rPr lang="en-US">
                <a:solidFill>
                  <a:prstClr val="black"/>
                </a:solidFill>
              </a:rPr>
              <a:pPr/>
              <a:t>8</a:t>
            </a:fld>
            <a:endParaRPr lang="en-US">
              <a:solidFill>
                <a:prstClr val="black"/>
              </a:solidFill>
            </a:endParaRPr>
          </a:p>
        </p:txBody>
      </p:sp>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p:txBody>
          <a:bodyPr/>
          <a:lstStyle/>
          <a:p>
            <a:pPr>
              <a:spcBef>
                <a:spcPct val="50000"/>
              </a:spcBef>
              <a:buFontTx/>
              <a:buChar char="-"/>
            </a:pPr>
            <a:r>
              <a:rPr lang="en-US"/>
              <a:t> Roving Information Display which was exhibited at nearly 40 locations.</a:t>
            </a:r>
          </a:p>
          <a:p>
            <a:pPr>
              <a:spcBef>
                <a:spcPct val="50000"/>
              </a:spcBef>
              <a:buFontTx/>
              <a:buChar char="-"/>
            </a:pPr>
            <a:r>
              <a:rPr lang="en-US"/>
              <a:t>‘Connection to the Future’ Video was distributed to video rental stores and libraries across the entire region.</a:t>
            </a:r>
          </a:p>
          <a:p>
            <a:pPr>
              <a:spcBef>
                <a:spcPct val="50000"/>
              </a:spcBef>
              <a:buFontTx/>
              <a:buChar char="-"/>
            </a:pPr>
            <a:r>
              <a:rPr lang="en-US"/>
              <a:t> The Web site, www.FWW2000.com- was accessed by thousands of community members.</a:t>
            </a:r>
          </a:p>
          <a:p>
            <a:pPr>
              <a:spcBef>
                <a:spcPct val="50000"/>
              </a:spcBef>
              <a:buFontTx/>
              <a:buChar char="-"/>
            </a:pPr>
            <a:r>
              <a:rPr lang="en-US"/>
              <a:t> The Observation Display on the Walnut Street pedestrian bridge, over the Fort Washington Way mainline.</a:t>
            </a:r>
          </a:p>
          <a:p>
            <a:pPr>
              <a:spcBef>
                <a:spcPct val="50000"/>
              </a:spcBef>
              <a:buFontTx/>
              <a:buChar char="-"/>
            </a:pPr>
            <a:r>
              <a:rPr lang="en-US"/>
              <a:t> Community events such as the ‘Halfway There’ event on Fountain Square and public ribbon cuttings, as the project neared completion.</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99E81D-DD5F-4CBC-974B-DE46B0D36A06}" type="slidenum">
              <a:rPr lang="en-US">
                <a:solidFill>
                  <a:prstClr val="black"/>
                </a:solidFill>
              </a:rPr>
              <a:pPr/>
              <a:t>9</a:t>
            </a:fld>
            <a:endParaRPr lang="en-US">
              <a:solidFill>
                <a:prstClr val="black"/>
              </a:solidFill>
            </a:endParaRPr>
          </a:p>
        </p:txBody>
      </p:sp>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p:txBody>
          <a:bodyPr/>
          <a:lstStyle/>
          <a:p>
            <a:pPr>
              <a:spcBef>
                <a:spcPct val="50000"/>
              </a:spcBef>
              <a:buFontTx/>
              <a:buChar char="-"/>
            </a:pPr>
            <a:r>
              <a:rPr lang="en-US"/>
              <a:t> Traffic alert e-mail distribution. </a:t>
            </a:r>
          </a:p>
          <a:p>
            <a:pPr>
              <a:spcBef>
                <a:spcPct val="50000"/>
              </a:spcBef>
              <a:buFontTx/>
              <a:buChar char="-"/>
            </a:pPr>
            <a:r>
              <a:rPr lang="en-US"/>
              <a:t> Regular updates and tours of project site.</a:t>
            </a:r>
          </a:p>
          <a:p>
            <a:pPr>
              <a:spcBef>
                <a:spcPct val="50000"/>
              </a:spcBef>
              <a:buFontTx/>
              <a:buChar char="-"/>
            </a:pPr>
            <a:r>
              <a:rPr lang="en-US"/>
              <a:t> Consistent open lines of communication.</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1085850" cy="6854825"/>
            <a:chOff x="0" y="0"/>
            <a:chExt cx="684" cy="4318"/>
          </a:xfrm>
        </p:grpSpPr>
        <p:sp>
          <p:nvSpPr>
            <p:cNvPr id="5123"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grpSp>
          <p:nvGrpSpPr>
            <p:cNvPr id="5124" name="Group 4"/>
            <p:cNvGrpSpPr>
              <a:grpSpLocks/>
            </p:cNvGrpSpPr>
            <p:nvPr/>
          </p:nvGrpSpPr>
          <p:grpSpPr bwMode="auto">
            <a:xfrm>
              <a:off x="48" y="103"/>
              <a:ext cx="96" cy="4126"/>
              <a:chOff x="48" y="103"/>
              <a:chExt cx="96" cy="4126"/>
            </a:xfrm>
          </p:grpSpPr>
          <p:sp>
            <p:nvSpPr>
              <p:cNvPr id="5125"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26" name="Rectangle 6"/>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27"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28" name="Rectangle 8"/>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29"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0" name="Rectangle 10"/>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1"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2" name="Rectangle 12"/>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3"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4" name="Rectangle 14"/>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5" name="Rectangle 15"/>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6" name="Rectangle 16"/>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7"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8" name="Rectangle 18"/>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9"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0"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1"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2" name="Rectangle 22"/>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3"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4"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5"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6" name="Rectangle 26"/>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7" name="Rectangle 27"/>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8"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9"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50"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51" name="Rectangle 31"/>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52"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53"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grpSp>
      </p:grpSp>
      <p:sp>
        <p:nvSpPr>
          <p:cNvPr id="515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noProof="0" smtClean="0"/>
              <a:t>Click to edit Master title style</a:t>
            </a:r>
          </a:p>
        </p:txBody>
      </p:sp>
      <p:sp>
        <p:nvSpPr>
          <p:cNvPr id="515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117475" algn="ctr">
              <a:buFontTx/>
              <a:buNone/>
              <a:defRPr>
                <a:solidFill>
                  <a:srgbClr val="FFFFFF"/>
                </a:solidFill>
              </a:defRPr>
            </a:lvl1pPr>
          </a:lstStyle>
          <a:p>
            <a:pPr lvl="0"/>
            <a:r>
              <a:rPr lang="en-US" noProof="0" smtClean="0"/>
              <a:t>Click to edit Master subtitle style</a:t>
            </a:r>
          </a:p>
        </p:txBody>
      </p:sp>
      <p:sp>
        <p:nvSpPr>
          <p:cNvPr id="5156" name="Rectangle 36"/>
          <p:cNvSpPr>
            <a:spLocks noGrp="1" noChangeArrowheads="1"/>
          </p:cNvSpPr>
          <p:nvPr>
            <p:ph type="dt" sz="quarter" idx="2"/>
          </p:nvPr>
        </p:nvSpPr>
        <p:spPr/>
        <p:txBody>
          <a:bodyPr/>
          <a:lstStyle>
            <a:lvl1pPr>
              <a:defRPr>
                <a:solidFill>
                  <a:srgbClr val="FFFFFF"/>
                </a:solidFill>
              </a:defRPr>
            </a:lvl1pPr>
          </a:lstStyle>
          <a:p>
            <a:endParaRPr lang="en-US"/>
          </a:p>
        </p:txBody>
      </p:sp>
      <p:sp>
        <p:nvSpPr>
          <p:cNvPr id="5157" name="Rectangle 37"/>
          <p:cNvSpPr>
            <a:spLocks noGrp="1" noChangeArrowheads="1"/>
          </p:cNvSpPr>
          <p:nvPr>
            <p:ph type="ftr" sz="quarter" idx="3"/>
          </p:nvPr>
        </p:nvSpPr>
        <p:spPr/>
        <p:txBody>
          <a:bodyPr/>
          <a:lstStyle>
            <a:lvl1pPr>
              <a:defRPr>
                <a:solidFill>
                  <a:srgbClr val="FFFFFF"/>
                </a:solidFill>
              </a:defRPr>
            </a:lvl1pPr>
          </a:lstStyle>
          <a:p>
            <a:endParaRPr lang="en-US"/>
          </a:p>
        </p:txBody>
      </p:sp>
      <p:sp>
        <p:nvSpPr>
          <p:cNvPr id="5158" name="Rectangle 38"/>
          <p:cNvSpPr>
            <a:spLocks noGrp="1" noChangeArrowheads="1"/>
          </p:cNvSpPr>
          <p:nvPr>
            <p:ph type="sldNum" sz="quarter" idx="4"/>
          </p:nvPr>
        </p:nvSpPr>
        <p:spPr/>
        <p:txBody>
          <a:bodyPr/>
          <a:lstStyle>
            <a:lvl1pPr>
              <a:defRPr>
                <a:solidFill>
                  <a:srgbClr val="FFFFFF"/>
                </a:solidFill>
              </a:defRPr>
            </a:lvl1pPr>
          </a:lstStyle>
          <a:p>
            <a:fld id="{B4D85275-EB69-4516-8D1A-66B7EF637483}" type="slidenum">
              <a:rPr lang="en-US"/>
              <a:pPr/>
              <a:t>‹#›</a:t>
            </a:fld>
            <a:endParaRPr lang="en-US"/>
          </a:p>
        </p:txBody>
      </p:sp>
    </p:spTree>
    <p:extLst>
      <p:ext uri="{BB962C8B-B14F-4D97-AF65-F5344CB8AC3E}">
        <p14:creationId xmlns:p14="http://schemas.microsoft.com/office/powerpoint/2010/main" val="206298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ED2BE63-D7D2-412C-A18A-4FD21CA88C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712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2825" y="381000"/>
            <a:ext cx="1628775" cy="5489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4913" y="381000"/>
            <a:ext cx="4735512" cy="5489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8CEA400-08FC-496A-B2E4-DAFD20C3A2B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3156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1085850" cy="6854825"/>
            <a:chOff x="0" y="0"/>
            <a:chExt cx="684" cy="4318"/>
          </a:xfrm>
        </p:grpSpPr>
        <p:sp>
          <p:nvSpPr>
            <p:cNvPr id="5123"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grpSp>
          <p:nvGrpSpPr>
            <p:cNvPr id="5124" name="Group 4"/>
            <p:cNvGrpSpPr>
              <a:grpSpLocks/>
            </p:cNvGrpSpPr>
            <p:nvPr/>
          </p:nvGrpSpPr>
          <p:grpSpPr bwMode="auto">
            <a:xfrm>
              <a:off x="48" y="103"/>
              <a:ext cx="96" cy="4126"/>
              <a:chOff x="48" y="103"/>
              <a:chExt cx="96" cy="4126"/>
            </a:xfrm>
          </p:grpSpPr>
          <p:sp>
            <p:nvSpPr>
              <p:cNvPr id="5125"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26" name="Rectangle 6"/>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27"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28" name="Rectangle 8"/>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29"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0" name="Rectangle 10"/>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1"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2" name="Rectangle 12"/>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3"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4" name="Rectangle 14"/>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5" name="Rectangle 15"/>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6" name="Rectangle 16"/>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7"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8" name="Rectangle 18"/>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9"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0"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1"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2" name="Rectangle 22"/>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3"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4"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5"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6" name="Rectangle 26"/>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7" name="Rectangle 27"/>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8"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9"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50"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51" name="Rectangle 31"/>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52"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53"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grpSp>
      </p:grpSp>
      <p:sp>
        <p:nvSpPr>
          <p:cNvPr id="515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noProof="0" smtClean="0"/>
              <a:t>Click to edit Master title style</a:t>
            </a:r>
          </a:p>
        </p:txBody>
      </p:sp>
      <p:sp>
        <p:nvSpPr>
          <p:cNvPr id="515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117475" algn="ctr">
              <a:buFontTx/>
              <a:buNone/>
              <a:defRPr>
                <a:solidFill>
                  <a:srgbClr val="FFFFFF"/>
                </a:solidFill>
              </a:defRPr>
            </a:lvl1pPr>
          </a:lstStyle>
          <a:p>
            <a:pPr lvl="0"/>
            <a:r>
              <a:rPr lang="en-US" noProof="0" smtClean="0"/>
              <a:t>Click to edit Master subtitle style</a:t>
            </a:r>
          </a:p>
        </p:txBody>
      </p:sp>
      <p:sp>
        <p:nvSpPr>
          <p:cNvPr id="5156" name="Rectangle 36"/>
          <p:cNvSpPr>
            <a:spLocks noGrp="1" noChangeArrowheads="1"/>
          </p:cNvSpPr>
          <p:nvPr>
            <p:ph type="dt" sz="quarter" idx="2"/>
          </p:nvPr>
        </p:nvSpPr>
        <p:spPr/>
        <p:txBody>
          <a:bodyPr/>
          <a:lstStyle>
            <a:lvl1pPr>
              <a:defRPr>
                <a:solidFill>
                  <a:srgbClr val="FFFFFF"/>
                </a:solidFill>
              </a:defRPr>
            </a:lvl1pPr>
          </a:lstStyle>
          <a:p>
            <a:endParaRPr lang="en-US"/>
          </a:p>
        </p:txBody>
      </p:sp>
      <p:sp>
        <p:nvSpPr>
          <p:cNvPr id="5157" name="Rectangle 37"/>
          <p:cNvSpPr>
            <a:spLocks noGrp="1" noChangeArrowheads="1"/>
          </p:cNvSpPr>
          <p:nvPr>
            <p:ph type="ftr" sz="quarter" idx="3"/>
          </p:nvPr>
        </p:nvSpPr>
        <p:spPr/>
        <p:txBody>
          <a:bodyPr/>
          <a:lstStyle>
            <a:lvl1pPr>
              <a:defRPr>
                <a:solidFill>
                  <a:srgbClr val="FFFFFF"/>
                </a:solidFill>
              </a:defRPr>
            </a:lvl1pPr>
          </a:lstStyle>
          <a:p>
            <a:endParaRPr lang="en-US"/>
          </a:p>
        </p:txBody>
      </p:sp>
      <p:sp>
        <p:nvSpPr>
          <p:cNvPr id="5158" name="Rectangle 38"/>
          <p:cNvSpPr>
            <a:spLocks noGrp="1" noChangeArrowheads="1"/>
          </p:cNvSpPr>
          <p:nvPr>
            <p:ph type="sldNum" sz="quarter" idx="4"/>
          </p:nvPr>
        </p:nvSpPr>
        <p:spPr/>
        <p:txBody>
          <a:bodyPr/>
          <a:lstStyle>
            <a:lvl1pPr>
              <a:defRPr>
                <a:solidFill>
                  <a:srgbClr val="FFFFFF"/>
                </a:solidFill>
              </a:defRPr>
            </a:lvl1pPr>
          </a:lstStyle>
          <a:p>
            <a:fld id="{B4D85275-EB69-4516-8D1A-66B7EF637483}" type="slidenum">
              <a:rPr lang="en-US"/>
              <a:pPr/>
              <a:t>‹#›</a:t>
            </a:fld>
            <a:endParaRPr lang="en-US"/>
          </a:p>
        </p:txBody>
      </p:sp>
    </p:spTree>
    <p:extLst>
      <p:ext uri="{BB962C8B-B14F-4D97-AF65-F5344CB8AC3E}">
        <p14:creationId xmlns:p14="http://schemas.microsoft.com/office/powerpoint/2010/main" val="2683998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D3DA1FA-A02C-45D9-99A3-95B649F837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68051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2E3CD52-9310-441C-93CE-9A9C276201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9690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4913" y="1755775"/>
            <a:ext cx="31575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4850" y="1755775"/>
            <a:ext cx="3157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836B9FF-24DE-43A3-BBBB-E42DDAC94C7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14714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E340E75-A618-407D-8E88-F9D22EE4C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7669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4790621-C646-4BE9-9CBF-93C835A1CF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060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96D91ED-5E0A-454E-BDA9-97F593DFC2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0290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6FCB1CC-3121-464E-AFD2-B6FD80977C1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3848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D3DA1FA-A02C-45D9-99A3-95B649F837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63938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D851F08-ABA9-4EC1-8012-D02438A7C13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0649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ED2BE63-D7D2-412C-A18A-4FD21CA88C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95322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2825" y="381000"/>
            <a:ext cx="1628775" cy="5489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4913" y="381000"/>
            <a:ext cx="4735512" cy="5489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8CEA400-08FC-496A-B2E4-DAFD20C3A2B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9286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1085850" cy="6854825"/>
            <a:chOff x="0" y="0"/>
            <a:chExt cx="684" cy="4318"/>
          </a:xfrm>
        </p:grpSpPr>
        <p:sp>
          <p:nvSpPr>
            <p:cNvPr id="5123"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grpSp>
          <p:nvGrpSpPr>
            <p:cNvPr id="5124" name="Group 4"/>
            <p:cNvGrpSpPr>
              <a:grpSpLocks/>
            </p:cNvGrpSpPr>
            <p:nvPr/>
          </p:nvGrpSpPr>
          <p:grpSpPr bwMode="auto">
            <a:xfrm>
              <a:off x="48" y="103"/>
              <a:ext cx="96" cy="4126"/>
              <a:chOff x="48" y="103"/>
              <a:chExt cx="96" cy="4126"/>
            </a:xfrm>
          </p:grpSpPr>
          <p:sp>
            <p:nvSpPr>
              <p:cNvPr id="5125"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26" name="Rectangle 6"/>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27"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28" name="Rectangle 8"/>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29"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0" name="Rectangle 10"/>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1"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2" name="Rectangle 12"/>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3"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4" name="Rectangle 14"/>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5" name="Rectangle 15"/>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6" name="Rectangle 16"/>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7"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8" name="Rectangle 18"/>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39"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0"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1"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2" name="Rectangle 22"/>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3"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4"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5"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6" name="Rectangle 26"/>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7" name="Rectangle 27"/>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8"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49"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50"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51" name="Rectangle 31"/>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52"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sp>
            <p:nvSpPr>
              <p:cNvPr id="5153"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grpSp>
      </p:grpSp>
      <p:sp>
        <p:nvSpPr>
          <p:cNvPr id="515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noProof="0" smtClean="0"/>
              <a:t>Click to edit Master title style</a:t>
            </a:r>
          </a:p>
        </p:txBody>
      </p:sp>
      <p:sp>
        <p:nvSpPr>
          <p:cNvPr id="515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117475" algn="ctr">
              <a:buFontTx/>
              <a:buNone/>
              <a:defRPr>
                <a:solidFill>
                  <a:srgbClr val="FFFFFF"/>
                </a:solidFill>
              </a:defRPr>
            </a:lvl1pPr>
          </a:lstStyle>
          <a:p>
            <a:pPr lvl="0"/>
            <a:r>
              <a:rPr lang="en-US" noProof="0" smtClean="0"/>
              <a:t>Click to edit Master subtitle style</a:t>
            </a:r>
          </a:p>
        </p:txBody>
      </p:sp>
      <p:sp>
        <p:nvSpPr>
          <p:cNvPr id="5156" name="Rectangle 36"/>
          <p:cNvSpPr>
            <a:spLocks noGrp="1" noChangeArrowheads="1"/>
          </p:cNvSpPr>
          <p:nvPr>
            <p:ph type="dt" sz="quarter" idx="2"/>
          </p:nvPr>
        </p:nvSpPr>
        <p:spPr/>
        <p:txBody>
          <a:bodyPr/>
          <a:lstStyle>
            <a:lvl1pPr>
              <a:defRPr>
                <a:solidFill>
                  <a:srgbClr val="FFFFFF"/>
                </a:solidFill>
              </a:defRPr>
            </a:lvl1pPr>
          </a:lstStyle>
          <a:p>
            <a:endParaRPr lang="en-US"/>
          </a:p>
        </p:txBody>
      </p:sp>
      <p:sp>
        <p:nvSpPr>
          <p:cNvPr id="5157" name="Rectangle 37"/>
          <p:cNvSpPr>
            <a:spLocks noGrp="1" noChangeArrowheads="1"/>
          </p:cNvSpPr>
          <p:nvPr>
            <p:ph type="ftr" sz="quarter" idx="3"/>
          </p:nvPr>
        </p:nvSpPr>
        <p:spPr/>
        <p:txBody>
          <a:bodyPr/>
          <a:lstStyle>
            <a:lvl1pPr>
              <a:defRPr>
                <a:solidFill>
                  <a:srgbClr val="FFFFFF"/>
                </a:solidFill>
              </a:defRPr>
            </a:lvl1pPr>
          </a:lstStyle>
          <a:p>
            <a:endParaRPr lang="en-US"/>
          </a:p>
        </p:txBody>
      </p:sp>
      <p:sp>
        <p:nvSpPr>
          <p:cNvPr id="5158" name="Rectangle 38"/>
          <p:cNvSpPr>
            <a:spLocks noGrp="1" noChangeArrowheads="1"/>
          </p:cNvSpPr>
          <p:nvPr>
            <p:ph type="sldNum" sz="quarter" idx="4"/>
          </p:nvPr>
        </p:nvSpPr>
        <p:spPr/>
        <p:txBody>
          <a:bodyPr/>
          <a:lstStyle>
            <a:lvl1pPr>
              <a:defRPr>
                <a:solidFill>
                  <a:srgbClr val="FFFFFF"/>
                </a:solidFill>
              </a:defRPr>
            </a:lvl1pPr>
          </a:lstStyle>
          <a:p>
            <a:fld id="{B4D85275-EB69-4516-8D1A-66B7EF637483}" type="slidenum">
              <a:rPr lang="en-US"/>
              <a:pPr/>
              <a:t>‹#›</a:t>
            </a:fld>
            <a:endParaRPr lang="en-US"/>
          </a:p>
        </p:txBody>
      </p:sp>
    </p:spTree>
    <p:extLst>
      <p:ext uri="{BB962C8B-B14F-4D97-AF65-F5344CB8AC3E}">
        <p14:creationId xmlns:p14="http://schemas.microsoft.com/office/powerpoint/2010/main" val="1077001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D3DA1FA-A02C-45D9-99A3-95B649F837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18937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2E3CD52-9310-441C-93CE-9A9C276201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96729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4913" y="1755775"/>
            <a:ext cx="31575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4850" y="1755775"/>
            <a:ext cx="3157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836B9FF-24DE-43A3-BBBB-E42DDAC94C7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3900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E340E75-A618-407D-8E88-F9D22EE4C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4947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4790621-C646-4BE9-9CBF-93C835A1CF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87436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96D91ED-5E0A-454E-BDA9-97F593DFC2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9354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2E3CD52-9310-441C-93CE-9A9C276201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9532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6FCB1CC-3121-464E-AFD2-B6FD80977C1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25919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D851F08-ABA9-4EC1-8012-D02438A7C13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73289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ED2BE63-D7D2-412C-A18A-4FD21CA88C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95269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2825" y="381000"/>
            <a:ext cx="1628775" cy="5489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4913" y="381000"/>
            <a:ext cx="4735512" cy="5489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8CEA400-08FC-496A-B2E4-DAFD20C3A2B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1365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4913" y="1755775"/>
            <a:ext cx="31575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4850" y="1755775"/>
            <a:ext cx="3157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836B9FF-24DE-43A3-BBBB-E42DDAC94C7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5508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E340E75-A618-407D-8E88-F9D22EE4C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638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4790621-C646-4BE9-9CBF-93C835A1CF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033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96D91ED-5E0A-454E-BDA9-97F593DFC2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799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6FCB1CC-3121-464E-AFD2-B6FD80977C1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06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D851F08-ABA9-4EC1-8012-D02438A7C13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371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30" name="Rectangle 34"/>
          <p:cNvSpPr>
            <a:spLocks noGrp="1" noChangeArrowheads="1"/>
          </p:cNvSpPr>
          <p:nvPr>
            <p:ph type="title"/>
          </p:nvPr>
        </p:nvSpPr>
        <p:spPr bwMode="auto">
          <a:xfrm>
            <a:off x="2528888" y="381000"/>
            <a:ext cx="64627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131" name="Rectangle 35"/>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4132" name="Rectangle 3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4133" name="Rectangle 3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pPr fontAlgn="base">
              <a:spcBef>
                <a:spcPct val="0"/>
              </a:spcBef>
              <a:spcAft>
                <a:spcPct val="0"/>
              </a:spcAft>
            </a:pPr>
            <a:fld id="{141C2595-830B-4C8D-971A-CBE2684472C5}" type="slidenum">
              <a:rPr lang="en-US">
                <a:solidFill>
                  <a:srgbClr val="FFFFFF"/>
                </a:solidFill>
                <a:latin typeface="Times New Roman" pitchFamily="18" charset="0"/>
              </a:rPr>
              <a:pPr fontAlgn="base">
                <a:spcBef>
                  <a:spcPct val="0"/>
                </a:spcBef>
                <a:spcAft>
                  <a:spcPct val="0"/>
                </a:spcAft>
              </a:pPr>
              <a:t>‹#›</a:t>
            </a:fld>
            <a:endParaRPr lang="en-US">
              <a:solidFill>
                <a:srgbClr val="FFFFFF"/>
              </a:solidFill>
              <a:latin typeface="Times New Roman" pitchFamily="18" charset="0"/>
            </a:endParaRPr>
          </a:p>
        </p:txBody>
      </p:sp>
      <p:sp>
        <p:nvSpPr>
          <p:cNvPr id="4134" name="Rectangle 38"/>
          <p:cNvSpPr>
            <a:spLocks noGrp="1" noChangeArrowheads="1"/>
          </p:cNvSpPr>
          <p:nvPr>
            <p:ph type="body" idx="1"/>
          </p:nvPr>
        </p:nvSpPr>
        <p:spPr bwMode="auto">
          <a:xfrm>
            <a:off x="2474913" y="1755775"/>
            <a:ext cx="6467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 mmmmmm</a:t>
            </a:r>
          </a:p>
          <a:p>
            <a:pPr lvl="0"/>
            <a:r>
              <a:rPr lang="en-US" smtClean="0"/>
              <a:t>mmmmmmmmmmmmmm</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9008840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2800">
          <a:solidFill>
            <a:srgbClr val="FFCC66"/>
          </a:solidFill>
          <a:latin typeface="+mj-lt"/>
          <a:ea typeface="+mj-ea"/>
          <a:cs typeface="+mj-cs"/>
        </a:defRPr>
      </a:lvl1pPr>
      <a:lvl2pPr algn="l" rtl="0" fontAlgn="base">
        <a:spcBef>
          <a:spcPct val="0"/>
        </a:spcBef>
        <a:spcAft>
          <a:spcPct val="0"/>
        </a:spcAft>
        <a:defRPr sz="2800">
          <a:solidFill>
            <a:srgbClr val="FFCC66"/>
          </a:solidFill>
          <a:latin typeface="Swis721 Hv BT" pitchFamily="34" charset="0"/>
        </a:defRPr>
      </a:lvl2pPr>
      <a:lvl3pPr algn="l" rtl="0" fontAlgn="base">
        <a:spcBef>
          <a:spcPct val="0"/>
        </a:spcBef>
        <a:spcAft>
          <a:spcPct val="0"/>
        </a:spcAft>
        <a:defRPr sz="2800">
          <a:solidFill>
            <a:srgbClr val="FFCC66"/>
          </a:solidFill>
          <a:latin typeface="Swis721 Hv BT" pitchFamily="34" charset="0"/>
        </a:defRPr>
      </a:lvl3pPr>
      <a:lvl4pPr algn="l" rtl="0" fontAlgn="base">
        <a:spcBef>
          <a:spcPct val="0"/>
        </a:spcBef>
        <a:spcAft>
          <a:spcPct val="0"/>
        </a:spcAft>
        <a:defRPr sz="2800">
          <a:solidFill>
            <a:srgbClr val="FFCC66"/>
          </a:solidFill>
          <a:latin typeface="Swis721 Hv BT" pitchFamily="34" charset="0"/>
        </a:defRPr>
      </a:lvl4pPr>
      <a:lvl5pPr algn="l" rtl="0" fontAlgn="base">
        <a:spcBef>
          <a:spcPct val="0"/>
        </a:spcBef>
        <a:spcAft>
          <a:spcPct val="0"/>
        </a:spcAft>
        <a:defRPr sz="2800">
          <a:solidFill>
            <a:srgbClr val="FFCC66"/>
          </a:solidFill>
          <a:latin typeface="Swis721 Hv BT" pitchFamily="34" charset="0"/>
        </a:defRPr>
      </a:lvl5pPr>
      <a:lvl6pPr marL="457200" algn="l" rtl="0" fontAlgn="base">
        <a:spcBef>
          <a:spcPct val="0"/>
        </a:spcBef>
        <a:spcAft>
          <a:spcPct val="0"/>
        </a:spcAft>
        <a:defRPr sz="2800">
          <a:solidFill>
            <a:srgbClr val="FFCC66"/>
          </a:solidFill>
          <a:latin typeface="Swis721 Hv BT" pitchFamily="34" charset="0"/>
        </a:defRPr>
      </a:lvl6pPr>
      <a:lvl7pPr marL="914400" algn="l" rtl="0" fontAlgn="base">
        <a:spcBef>
          <a:spcPct val="0"/>
        </a:spcBef>
        <a:spcAft>
          <a:spcPct val="0"/>
        </a:spcAft>
        <a:defRPr sz="2800">
          <a:solidFill>
            <a:srgbClr val="FFCC66"/>
          </a:solidFill>
          <a:latin typeface="Swis721 Hv BT" pitchFamily="34" charset="0"/>
        </a:defRPr>
      </a:lvl7pPr>
      <a:lvl8pPr marL="1371600" algn="l" rtl="0" fontAlgn="base">
        <a:spcBef>
          <a:spcPct val="0"/>
        </a:spcBef>
        <a:spcAft>
          <a:spcPct val="0"/>
        </a:spcAft>
        <a:defRPr sz="2800">
          <a:solidFill>
            <a:srgbClr val="FFCC66"/>
          </a:solidFill>
          <a:latin typeface="Swis721 Hv BT" pitchFamily="34" charset="0"/>
        </a:defRPr>
      </a:lvl8pPr>
      <a:lvl9pPr marL="1828800" algn="l" rtl="0" fontAlgn="base">
        <a:spcBef>
          <a:spcPct val="0"/>
        </a:spcBef>
        <a:spcAft>
          <a:spcPct val="0"/>
        </a:spcAft>
        <a:defRPr sz="2800">
          <a:solidFill>
            <a:srgbClr val="FFCC66"/>
          </a:solidFill>
          <a:latin typeface="Swis721 Hv BT" pitchFamily="34" charset="0"/>
        </a:defRPr>
      </a:lvl9pPr>
    </p:titleStyle>
    <p:bodyStyle>
      <a:lvl1pPr marL="398463" indent="-280988" algn="l" rtl="0" fontAlgn="base">
        <a:lnSpc>
          <a:spcPct val="80000"/>
        </a:lnSpc>
        <a:spcBef>
          <a:spcPct val="50000"/>
        </a:spcBef>
        <a:spcAft>
          <a:spcPct val="0"/>
        </a:spcAft>
        <a:buClr>
          <a:schemeClr val="tx1"/>
        </a:buClr>
        <a:buChar char="•"/>
        <a:defRPr sz="2800">
          <a:solidFill>
            <a:schemeClr val="tx1"/>
          </a:solidFill>
          <a:latin typeface="+mn-lt"/>
          <a:ea typeface="+mn-ea"/>
          <a:cs typeface="+mn-cs"/>
        </a:defRPr>
      </a:lvl1pPr>
      <a:lvl2pPr marL="969963" indent="-280988" algn="l" rtl="0" fontAlgn="base">
        <a:lnSpc>
          <a:spcPct val="80000"/>
        </a:lnSpc>
        <a:spcBef>
          <a:spcPct val="50000"/>
        </a:spcBef>
        <a:spcAft>
          <a:spcPct val="0"/>
        </a:spcAft>
        <a:buClr>
          <a:schemeClr val="tx1"/>
        </a:buClr>
        <a:buChar char="•"/>
        <a:defRPr sz="2800">
          <a:solidFill>
            <a:schemeClr val="tx1"/>
          </a:solidFill>
          <a:latin typeface="+mn-lt"/>
        </a:defRPr>
      </a:lvl2pPr>
      <a:lvl3pPr marL="1312863" indent="-228600" algn="l" rtl="0" fontAlgn="base">
        <a:lnSpc>
          <a:spcPct val="80000"/>
        </a:lnSpc>
        <a:spcBef>
          <a:spcPct val="50000"/>
        </a:spcBef>
        <a:spcAft>
          <a:spcPct val="0"/>
        </a:spcAft>
        <a:buClr>
          <a:schemeClr val="tx1"/>
        </a:buClr>
        <a:buChar char="•"/>
        <a:defRPr sz="2800">
          <a:solidFill>
            <a:schemeClr val="tx1"/>
          </a:solidFill>
          <a:latin typeface="+mn-lt"/>
        </a:defRPr>
      </a:lvl3pPr>
      <a:lvl4pPr marL="1655763" indent="-228600" algn="l" rtl="0" fontAlgn="base">
        <a:lnSpc>
          <a:spcPct val="80000"/>
        </a:lnSpc>
        <a:spcBef>
          <a:spcPct val="50000"/>
        </a:spcBef>
        <a:spcAft>
          <a:spcPct val="0"/>
        </a:spcAft>
        <a:buClr>
          <a:schemeClr val="tx1"/>
        </a:buClr>
        <a:buChar char="•"/>
        <a:defRPr sz="2800">
          <a:solidFill>
            <a:schemeClr val="tx1"/>
          </a:solidFill>
          <a:latin typeface="+mn-lt"/>
        </a:defRPr>
      </a:lvl4pPr>
      <a:lvl5pPr marL="2057400" indent="-228600" algn="l" rtl="0" fontAlgn="base">
        <a:lnSpc>
          <a:spcPct val="80000"/>
        </a:lnSpc>
        <a:spcBef>
          <a:spcPct val="50000"/>
        </a:spcBef>
        <a:spcAft>
          <a:spcPct val="0"/>
        </a:spcAft>
        <a:buClr>
          <a:schemeClr val="tx1"/>
        </a:buClr>
        <a:buChar char="•"/>
        <a:defRPr sz="2800">
          <a:solidFill>
            <a:schemeClr val="tx1"/>
          </a:solidFill>
          <a:latin typeface="+mn-lt"/>
        </a:defRPr>
      </a:lvl5pPr>
      <a:lvl6pPr marL="2514600" indent="-228600" algn="l" rtl="0" fontAlgn="base">
        <a:lnSpc>
          <a:spcPct val="80000"/>
        </a:lnSpc>
        <a:spcBef>
          <a:spcPct val="50000"/>
        </a:spcBef>
        <a:spcAft>
          <a:spcPct val="0"/>
        </a:spcAft>
        <a:buClr>
          <a:schemeClr val="tx1"/>
        </a:buClr>
        <a:buChar char="•"/>
        <a:defRPr sz="2800">
          <a:solidFill>
            <a:schemeClr val="tx1"/>
          </a:solidFill>
          <a:latin typeface="+mn-lt"/>
        </a:defRPr>
      </a:lvl6pPr>
      <a:lvl7pPr marL="2971800" indent="-228600" algn="l" rtl="0" fontAlgn="base">
        <a:lnSpc>
          <a:spcPct val="80000"/>
        </a:lnSpc>
        <a:spcBef>
          <a:spcPct val="50000"/>
        </a:spcBef>
        <a:spcAft>
          <a:spcPct val="0"/>
        </a:spcAft>
        <a:buClr>
          <a:schemeClr val="tx1"/>
        </a:buClr>
        <a:buChar char="•"/>
        <a:defRPr sz="2800">
          <a:solidFill>
            <a:schemeClr val="tx1"/>
          </a:solidFill>
          <a:latin typeface="+mn-lt"/>
        </a:defRPr>
      </a:lvl7pPr>
      <a:lvl8pPr marL="3429000" indent="-228600" algn="l" rtl="0" fontAlgn="base">
        <a:lnSpc>
          <a:spcPct val="80000"/>
        </a:lnSpc>
        <a:spcBef>
          <a:spcPct val="50000"/>
        </a:spcBef>
        <a:spcAft>
          <a:spcPct val="0"/>
        </a:spcAft>
        <a:buClr>
          <a:schemeClr val="tx1"/>
        </a:buClr>
        <a:buChar char="•"/>
        <a:defRPr sz="2800">
          <a:solidFill>
            <a:schemeClr val="tx1"/>
          </a:solidFill>
          <a:latin typeface="+mn-lt"/>
        </a:defRPr>
      </a:lvl8pPr>
      <a:lvl9pPr marL="3886200" indent="-228600" algn="l" rtl="0" fontAlgn="base">
        <a:lnSpc>
          <a:spcPct val="80000"/>
        </a:lnSpc>
        <a:spcBef>
          <a:spcPct val="50000"/>
        </a:spcBef>
        <a:spcAft>
          <a:spcPct val="0"/>
        </a:spcAft>
        <a:buClr>
          <a:schemeClr val="tx1"/>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30" name="Rectangle 34"/>
          <p:cNvSpPr>
            <a:spLocks noGrp="1" noChangeArrowheads="1"/>
          </p:cNvSpPr>
          <p:nvPr>
            <p:ph type="title"/>
          </p:nvPr>
        </p:nvSpPr>
        <p:spPr bwMode="auto">
          <a:xfrm>
            <a:off x="2528888" y="381000"/>
            <a:ext cx="64627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131" name="Rectangle 35"/>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4132" name="Rectangle 3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4133" name="Rectangle 3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pPr fontAlgn="base">
              <a:spcBef>
                <a:spcPct val="0"/>
              </a:spcBef>
              <a:spcAft>
                <a:spcPct val="0"/>
              </a:spcAft>
            </a:pPr>
            <a:fld id="{141C2595-830B-4C8D-971A-CBE2684472C5}" type="slidenum">
              <a:rPr lang="en-US">
                <a:solidFill>
                  <a:srgbClr val="FFFFFF"/>
                </a:solidFill>
                <a:latin typeface="Times New Roman" pitchFamily="18" charset="0"/>
              </a:rPr>
              <a:pPr fontAlgn="base">
                <a:spcBef>
                  <a:spcPct val="0"/>
                </a:spcBef>
                <a:spcAft>
                  <a:spcPct val="0"/>
                </a:spcAft>
              </a:pPr>
              <a:t>‹#›</a:t>
            </a:fld>
            <a:endParaRPr lang="en-US">
              <a:solidFill>
                <a:srgbClr val="FFFFFF"/>
              </a:solidFill>
              <a:latin typeface="Times New Roman" pitchFamily="18" charset="0"/>
            </a:endParaRPr>
          </a:p>
        </p:txBody>
      </p:sp>
      <p:sp>
        <p:nvSpPr>
          <p:cNvPr id="4134" name="Rectangle 38"/>
          <p:cNvSpPr>
            <a:spLocks noGrp="1" noChangeArrowheads="1"/>
          </p:cNvSpPr>
          <p:nvPr>
            <p:ph type="body" idx="1"/>
          </p:nvPr>
        </p:nvSpPr>
        <p:spPr bwMode="auto">
          <a:xfrm>
            <a:off x="2474913" y="1755775"/>
            <a:ext cx="6467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 mmmmmm</a:t>
            </a:r>
          </a:p>
          <a:p>
            <a:pPr lvl="0"/>
            <a:r>
              <a:rPr lang="en-US" smtClean="0"/>
              <a:t>mmmmmmmmmmmmmm</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1462045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2800">
          <a:solidFill>
            <a:srgbClr val="FFCC66"/>
          </a:solidFill>
          <a:latin typeface="+mj-lt"/>
          <a:ea typeface="+mj-ea"/>
          <a:cs typeface="+mj-cs"/>
        </a:defRPr>
      </a:lvl1pPr>
      <a:lvl2pPr algn="l" rtl="0" fontAlgn="base">
        <a:spcBef>
          <a:spcPct val="0"/>
        </a:spcBef>
        <a:spcAft>
          <a:spcPct val="0"/>
        </a:spcAft>
        <a:defRPr sz="2800">
          <a:solidFill>
            <a:srgbClr val="FFCC66"/>
          </a:solidFill>
          <a:latin typeface="Swis721 Hv BT" pitchFamily="34" charset="0"/>
        </a:defRPr>
      </a:lvl2pPr>
      <a:lvl3pPr algn="l" rtl="0" fontAlgn="base">
        <a:spcBef>
          <a:spcPct val="0"/>
        </a:spcBef>
        <a:spcAft>
          <a:spcPct val="0"/>
        </a:spcAft>
        <a:defRPr sz="2800">
          <a:solidFill>
            <a:srgbClr val="FFCC66"/>
          </a:solidFill>
          <a:latin typeface="Swis721 Hv BT" pitchFamily="34" charset="0"/>
        </a:defRPr>
      </a:lvl3pPr>
      <a:lvl4pPr algn="l" rtl="0" fontAlgn="base">
        <a:spcBef>
          <a:spcPct val="0"/>
        </a:spcBef>
        <a:spcAft>
          <a:spcPct val="0"/>
        </a:spcAft>
        <a:defRPr sz="2800">
          <a:solidFill>
            <a:srgbClr val="FFCC66"/>
          </a:solidFill>
          <a:latin typeface="Swis721 Hv BT" pitchFamily="34" charset="0"/>
        </a:defRPr>
      </a:lvl4pPr>
      <a:lvl5pPr algn="l" rtl="0" fontAlgn="base">
        <a:spcBef>
          <a:spcPct val="0"/>
        </a:spcBef>
        <a:spcAft>
          <a:spcPct val="0"/>
        </a:spcAft>
        <a:defRPr sz="2800">
          <a:solidFill>
            <a:srgbClr val="FFCC66"/>
          </a:solidFill>
          <a:latin typeface="Swis721 Hv BT" pitchFamily="34" charset="0"/>
        </a:defRPr>
      </a:lvl5pPr>
      <a:lvl6pPr marL="457200" algn="l" rtl="0" fontAlgn="base">
        <a:spcBef>
          <a:spcPct val="0"/>
        </a:spcBef>
        <a:spcAft>
          <a:spcPct val="0"/>
        </a:spcAft>
        <a:defRPr sz="2800">
          <a:solidFill>
            <a:srgbClr val="FFCC66"/>
          </a:solidFill>
          <a:latin typeface="Swis721 Hv BT" pitchFamily="34" charset="0"/>
        </a:defRPr>
      </a:lvl6pPr>
      <a:lvl7pPr marL="914400" algn="l" rtl="0" fontAlgn="base">
        <a:spcBef>
          <a:spcPct val="0"/>
        </a:spcBef>
        <a:spcAft>
          <a:spcPct val="0"/>
        </a:spcAft>
        <a:defRPr sz="2800">
          <a:solidFill>
            <a:srgbClr val="FFCC66"/>
          </a:solidFill>
          <a:latin typeface="Swis721 Hv BT" pitchFamily="34" charset="0"/>
        </a:defRPr>
      </a:lvl7pPr>
      <a:lvl8pPr marL="1371600" algn="l" rtl="0" fontAlgn="base">
        <a:spcBef>
          <a:spcPct val="0"/>
        </a:spcBef>
        <a:spcAft>
          <a:spcPct val="0"/>
        </a:spcAft>
        <a:defRPr sz="2800">
          <a:solidFill>
            <a:srgbClr val="FFCC66"/>
          </a:solidFill>
          <a:latin typeface="Swis721 Hv BT" pitchFamily="34" charset="0"/>
        </a:defRPr>
      </a:lvl8pPr>
      <a:lvl9pPr marL="1828800" algn="l" rtl="0" fontAlgn="base">
        <a:spcBef>
          <a:spcPct val="0"/>
        </a:spcBef>
        <a:spcAft>
          <a:spcPct val="0"/>
        </a:spcAft>
        <a:defRPr sz="2800">
          <a:solidFill>
            <a:srgbClr val="FFCC66"/>
          </a:solidFill>
          <a:latin typeface="Swis721 Hv BT" pitchFamily="34" charset="0"/>
        </a:defRPr>
      </a:lvl9pPr>
    </p:titleStyle>
    <p:bodyStyle>
      <a:lvl1pPr marL="398463" indent="-280988" algn="l" rtl="0" fontAlgn="base">
        <a:lnSpc>
          <a:spcPct val="80000"/>
        </a:lnSpc>
        <a:spcBef>
          <a:spcPct val="50000"/>
        </a:spcBef>
        <a:spcAft>
          <a:spcPct val="0"/>
        </a:spcAft>
        <a:buClr>
          <a:schemeClr val="tx1"/>
        </a:buClr>
        <a:buChar char="•"/>
        <a:defRPr sz="2800">
          <a:solidFill>
            <a:schemeClr val="tx1"/>
          </a:solidFill>
          <a:latin typeface="+mn-lt"/>
          <a:ea typeface="+mn-ea"/>
          <a:cs typeface="+mn-cs"/>
        </a:defRPr>
      </a:lvl1pPr>
      <a:lvl2pPr marL="969963" indent="-280988" algn="l" rtl="0" fontAlgn="base">
        <a:lnSpc>
          <a:spcPct val="80000"/>
        </a:lnSpc>
        <a:spcBef>
          <a:spcPct val="50000"/>
        </a:spcBef>
        <a:spcAft>
          <a:spcPct val="0"/>
        </a:spcAft>
        <a:buClr>
          <a:schemeClr val="tx1"/>
        </a:buClr>
        <a:buChar char="•"/>
        <a:defRPr sz="2800">
          <a:solidFill>
            <a:schemeClr val="tx1"/>
          </a:solidFill>
          <a:latin typeface="+mn-lt"/>
        </a:defRPr>
      </a:lvl2pPr>
      <a:lvl3pPr marL="1312863" indent="-228600" algn="l" rtl="0" fontAlgn="base">
        <a:lnSpc>
          <a:spcPct val="80000"/>
        </a:lnSpc>
        <a:spcBef>
          <a:spcPct val="50000"/>
        </a:spcBef>
        <a:spcAft>
          <a:spcPct val="0"/>
        </a:spcAft>
        <a:buClr>
          <a:schemeClr val="tx1"/>
        </a:buClr>
        <a:buChar char="•"/>
        <a:defRPr sz="2800">
          <a:solidFill>
            <a:schemeClr val="tx1"/>
          </a:solidFill>
          <a:latin typeface="+mn-lt"/>
        </a:defRPr>
      </a:lvl3pPr>
      <a:lvl4pPr marL="1655763" indent="-228600" algn="l" rtl="0" fontAlgn="base">
        <a:lnSpc>
          <a:spcPct val="80000"/>
        </a:lnSpc>
        <a:spcBef>
          <a:spcPct val="50000"/>
        </a:spcBef>
        <a:spcAft>
          <a:spcPct val="0"/>
        </a:spcAft>
        <a:buClr>
          <a:schemeClr val="tx1"/>
        </a:buClr>
        <a:buChar char="•"/>
        <a:defRPr sz="2800">
          <a:solidFill>
            <a:schemeClr val="tx1"/>
          </a:solidFill>
          <a:latin typeface="+mn-lt"/>
        </a:defRPr>
      </a:lvl4pPr>
      <a:lvl5pPr marL="2057400" indent="-228600" algn="l" rtl="0" fontAlgn="base">
        <a:lnSpc>
          <a:spcPct val="80000"/>
        </a:lnSpc>
        <a:spcBef>
          <a:spcPct val="50000"/>
        </a:spcBef>
        <a:spcAft>
          <a:spcPct val="0"/>
        </a:spcAft>
        <a:buClr>
          <a:schemeClr val="tx1"/>
        </a:buClr>
        <a:buChar char="•"/>
        <a:defRPr sz="2800">
          <a:solidFill>
            <a:schemeClr val="tx1"/>
          </a:solidFill>
          <a:latin typeface="+mn-lt"/>
        </a:defRPr>
      </a:lvl5pPr>
      <a:lvl6pPr marL="2514600" indent="-228600" algn="l" rtl="0" fontAlgn="base">
        <a:lnSpc>
          <a:spcPct val="80000"/>
        </a:lnSpc>
        <a:spcBef>
          <a:spcPct val="50000"/>
        </a:spcBef>
        <a:spcAft>
          <a:spcPct val="0"/>
        </a:spcAft>
        <a:buClr>
          <a:schemeClr val="tx1"/>
        </a:buClr>
        <a:buChar char="•"/>
        <a:defRPr sz="2800">
          <a:solidFill>
            <a:schemeClr val="tx1"/>
          </a:solidFill>
          <a:latin typeface="+mn-lt"/>
        </a:defRPr>
      </a:lvl6pPr>
      <a:lvl7pPr marL="2971800" indent="-228600" algn="l" rtl="0" fontAlgn="base">
        <a:lnSpc>
          <a:spcPct val="80000"/>
        </a:lnSpc>
        <a:spcBef>
          <a:spcPct val="50000"/>
        </a:spcBef>
        <a:spcAft>
          <a:spcPct val="0"/>
        </a:spcAft>
        <a:buClr>
          <a:schemeClr val="tx1"/>
        </a:buClr>
        <a:buChar char="•"/>
        <a:defRPr sz="2800">
          <a:solidFill>
            <a:schemeClr val="tx1"/>
          </a:solidFill>
          <a:latin typeface="+mn-lt"/>
        </a:defRPr>
      </a:lvl7pPr>
      <a:lvl8pPr marL="3429000" indent="-228600" algn="l" rtl="0" fontAlgn="base">
        <a:lnSpc>
          <a:spcPct val="80000"/>
        </a:lnSpc>
        <a:spcBef>
          <a:spcPct val="50000"/>
        </a:spcBef>
        <a:spcAft>
          <a:spcPct val="0"/>
        </a:spcAft>
        <a:buClr>
          <a:schemeClr val="tx1"/>
        </a:buClr>
        <a:buChar char="•"/>
        <a:defRPr sz="2800">
          <a:solidFill>
            <a:schemeClr val="tx1"/>
          </a:solidFill>
          <a:latin typeface="+mn-lt"/>
        </a:defRPr>
      </a:lvl8pPr>
      <a:lvl9pPr marL="3886200" indent="-228600" algn="l" rtl="0" fontAlgn="base">
        <a:lnSpc>
          <a:spcPct val="80000"/>
        </a:lnSpc>
        <a:spcBef>
          <a:spcPct val="50000"/>
        </a:spcBef>
        <a:spcAft>
          <a:spcPct val="0"/>
        </a:spcAft>
        <a:buClr>
          <a:schemeClr val="tx1"/>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30" name="Rectangle 34"/>
          <p:cNvSpPr>
            <a:spLocks noGrp="1" noChangeArrowheads="1"/>
          </p:cNvSpPr>
          <p:nvPr>
            <p:ph type="title"/>
          </p:nvPr>
        </p:nvSpPr>
        <p:spPr bwMode="auto">
          <a:xfrm>
            <a:off x="2528888" y="381000"/>
            <a:ext cx="64627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131" name="Rectangle 35"/>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4132" name="Rectangle 3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4133" name="Rectangle 3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pPr fontAlgn="base">
              <a:spcBef>
                <a:spcPct val="0"/>
              </a:spcBef>
              <a:spcAft>
                <a:spcPct val="0"/>
              </a:spcAft>
            </a:pPr>
            <a:fld id="{141C2595-830B-4C8D-971A-CBE2684472C5}" type="slidenum">
              <a:rPr lang="en-US">
                <a:solidFill>
                  <a:srgbClr val="FFFFFF"/>
                </a:solidFill>
                <a:latin typeface="Times New Roman" pitchFamily="18" charset="0"/>
              </a:rPr>
              <a:pPr fontAlgn="base">
                <a:spcBef>
                  <a:spcPct val="0"/>
                </a:spcBef>
                <a:spcAft>
                  <a:spcPct val="0"/>
                </a:spcAft>
              </a:pPr>
              <a:t>‹#›</a:t>
            </a:fld>
            <a:endParaRPr lang="en-US">
              <a:solidFill>
                <a:srgbClr val="FFFFFF"/>
              </a:solidFill>
              <a:latin typeface="Times New Roman" pitchFamily="18" charset="0"/>
            </a:endParaRPr>
          </a:p>
        </p:txBody>
      </p:sp>
      <p:sp>
        <p:nvSpPr>
          <p:cNvPr id="4134" name="Rectangle 38"/>
          <p:cNvSpPr>
            <a:spLocks noGrp="1" noChangeArrowheads="1"/>
          </p:cNvSpPr>
          <p:nvPr>
            <p:ph type="body" idx="1"/>
          </p:nvPr>
        </p:nvSpPr>
        <p:spPr bwMode="auto">
          <a:xfrm>
            <a:off x="2474913" y="1755775"/>
            <a:ext cx="6467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 mmmmmm</a:t>
            </a:r>
          </a:p>
          <a:p>
            <a:pPr lvl="0"/>
            <a:r>
              <a:rPr lang="en-US" smtClean="0"/>
              <a:t>mmmmmmmmmmmmmm</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07719980"/>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2800">
          <a:solidFill>
            <a:srgbClr val="FFCC66"/>
          </a:solidFill>
          <a:latin typeface="+mj-lt"/>
          <a:ea typeface="+mj-ea"/>
          <a:cs typeface="+mj-cs"/>
        </a:defRPr>
      </a:lvl1pPr>
      <a:lvl2pPr algn="l" rtl="0" fontAlgn="base">
        <a:spcBef>
          <a:spcPct val="0"/>
        </a:spcBef>
        <a:spcAft>
          <a:spcPct val="0"/>
        </a:spcAft>
        <a:defRPr sz="2800">
          <a:solidFill>
            <a:srgbClr val="FFCC66"/>
          </a:solidFill>
          <a:latin typeface="Swis721 Hv BT" pitchFamily="34" charset="0"/>
        </a:defRPr>
      </a:lvl2pPr>
      <a:lvl3pPr algn="l" rtl="0" fontAlgn="base">
        <a:spcBef>
          <a:spcPct val="0"/>
        </a:spcBef>
        <a:spcAft>
          <a:spcPct val="0"/>
        </a:spcAft>
        <a:defRPr sz="2800">
          <a:solidFill>
            <a:srgbClr val="FFCC66"/>
          </a:solidFill>
          <a:latin typeface="Swis721 Hv BT" pitchFamily="34" charset="0"/>
        </a:defRPr>
      </a:lvl3pPr>
      <a:lvl4pPr algn="l" rtl="0" fontAlgn="base">
        <a:spcBef>
          <a:spcPct val="0"/>
        </a:spcBef>
        <a:spcAft>
          <a:spcPct val="0"/>
        </a:spcAft>
        <a:defRPr sz="2800">
          <a:solidFill>
            <a:srgbClr val="FFCC66"/>
          </a:solidFill>
          <a:latin typeface="Swis721 Hv BT" pitchFamily="34" charset="0"/>
        </a:defRPr>
      </a:lvl4pPr>
      <a:lvl5pPr algn="l" rtl="0" fontAlgn="base">
        <a:spcBef>
          <a:spcPct val="0"/>
        </a:spcBef>
        <a:spcAft>
          <a:spcPct val="0"/>
        </a:spcAft>
        <a:defRPr sz="2800">
          <a:solidFill>
            <a:srgbClr val="FFCC66"/>
          </a:solidFill>
          <a:latin typeface="Swis721 Hv BT" pitchFamily="34" charset="0"/>
        </a:defRPr>
      </a:lvl5pPr>
      <a:lvl6pPr marL="457200" algn="l" rtl="0" fontAlgn="base">
        <a:spcBef>
          <a:spcPct val="0"/>
        </a:spcBef>
        <a:spcAft>
          <a:spcPct val="0"/>
        </a:spcAft>
        <a:defRPr sz="2800">
          <a:solidFill>
            <a:srgbClr val="FFCC66"/>
          </a:solidFill>
          <a:latin typeface="Swis721 Hv BT" pitchFamily="34" charset="0"/>
        </a:defRPr>
      </a:lvl6pPr>
      <a:lvl7pPr marL="914400" algn="l" rtl="0" fontAlgn="base">
        <a:spcBef>
          <a:spcPct val="0"/>
        </a:spcBef>
        <a:spcAft>
          <a:spcPct val="0"/>
        </a:spcAft>
        <a:defRPr sz="2800">
          <a:solidFill>
            <a:srgbClr val="FFCC66"/>
          </a:solidFill>
          <a:latin typeface="Swis721 Hv BT" pitchFamily="34" charset="0"/>
        </a:defRPr>
      </a:lvl7pPr>
      <a:lvl8pPr marL="1371600" algn="l" rtl="0" fontAlgn="base">
        <a:spcBef>
          <a:spcPct val="0"/>
        </a:spcBef>
        <a:spcAft>
          <a:spcPct val="0"/>
        </a:spcAft>
        <a:defRPr sz="2800">
          <a:solidFill>
            <a:srgbClr val="FFCC66"/>
          </a:solidFill>
          <a:latin typeface="Swis721 Hv BT" pitchFamily="34" charset="0"/>
        </a:defRPr>
      </a:lvl8pPr>
      <a:lvl9pPr marL="1828800" algn="l" rtl="0" fontAlgn="base">
        <a:spcBef>
          <a:spcPct val="0"/>
        </a:spcBef>
        <a:spcAft>
          <a:spcPct val="0"/>
        </a:spcAft>
        <a:defRPr sz="2800">
          <a:solidFill>
            <a:srgbClr val="FFCC66"/>
          </a:solidFill>
          <a:latin typeface="Swis721 Hv BT" pitchFamily="34" charset="0"/>
        </a:defRPr>
      </a:lvl9pPr>
    </p:titleStyle>
    <p:bodyStyle>
      <a:lvl1pPr marL="398463" indent="-280988" algn="l" rtl="0" fontAlgn="base">
        <a:lnSpc>
          <a:spcPct val="80000"/>
        </a:lnSpc>
        <a:spcBef>
          <a:spcPct val="50000"/>
        </a:spcBef>
        <a:spcAft>
          <a:spcPct val="0"/>
        </a:spcAft>
        <a:buClr>
          <a:schemeClr val="tx1"/>
        </a:buClr>
        <a:buChar char="•"/>
        <a:defRPr sz="2800">
          <a:solidFill>
            <a:schemeClr val="tx1"/>
          </a:solidFill>
          <a:latin typeface="+mn-lt"/>
          <a:ea typeface="+mn-ea"/>
          <a:cs typeface="+mn-cs"/>
        </a:defRPr>
      </a:lvl1pPr>
      <a:lvl2pPr marL="969963" indent="-280988" algn="l" rtl="0" fontAlgn="base">
        <a:lnSpc>
          <a:spcPct val="80000"/>
        </a:lnSpc>
        <a:spcBef>
          <a:spcPct val="50000"/>
        </a:spcBef>
        <a:spcAft>
          <a:spcPct val="0"/>
        </a:spcAft>
        <a:buClr>
          <a:schemeClr val="tx1"/>
        </a:buClr>
        <a:buChar char="•"/>
        <a:defRPr sz="2800">
          <a:solidFill>
            <a:schemeClr val="tx1"/>
          </a:solidFill>
          <a:latin typeface="+mn-lt"/>
        </a:defRPr>
      </a:lvl2pPr>
      <a:lvl3pPr marL="1312863" indent="-228600" algn="l" rtl="0" fontAlgn="base">
        <a:lnSpc>
          <a:spcPct val="80000"/>
        </a:lnSpc>
        <a:spcBef>
          <a:spcPct val="50000"/>
        </a:spcBef>
        <a:spcAft>
          <a:spcPct val="0"/>
        </a:spcAft>
        <a:buClr>
          <a:schemeClr val="tx1"/>
        </a:buClr>
        <a:buChar char="•"/>
        <a:defRPr sz="2800">
          <a:solidFill>
            <a:schemeClr val="tx1"/>
          </a:solidFill>
          <a:latin typeface="+mn-lt"/>
        </a:defRPr>
      </a:lvl3pPr>
      <a:lvl4pPr marL="1655763" indent="-228600" algn="l" rtl="0" fontAlgn="base">
        <a:lnSpc>
          <a:spcPct val="80000"/>
        </a:lnSpc>
        <a:spcBef>
          <a:spcPct val="50000"/>
        </a:spcBef>
        <a:spcAft>
          <a:spcPct val="0"/>
        </a:spcAft>
        <a:buClr>
          <a:schemeClr val="tx1"/>
        </a:buClr>
        <a:buChar char="•"/>
        <a:defRPr sz="2800">
          <a:solidFill>
            <a:schemeClr val="tx1"/>
          </a:solidFill>
          <a:latin typeface="+mn-lt"/>
        </a:defRPr>
      </a:lvl4pPr>
      <a:lvl5pPr marL="2057400" indent="-228600" algn="l" rtl="0" fontAlgn="base">
        <a:lnSpc>
          <a:spcPct val="80000"/>
        </a:lnSpc>
        <a:spcBef>
          <a:spcPct val="50000"/>
        </a:spcBef>
        <a:spcAft>
          <a:spcPct val="0"/>
        </a:spcAft>
        <a:buClr>
          <a:schemeClr val="tx1"/>
        </a:buClr>
        <a:buChar char="•"/>
        <a:defRPr sz="2800">
          <a:solidFill>
            <a:schemeClr val="tx1"/>
          </a:solidFill>
          <a:latin typeface="+mn-lt"/>
        </a:defRPr>
      </a:lvl5pPr>
      <a:lvl6pPr marL="2514600" indent="-228600" algn="l" rtl="0" fontAlgn="base">
        <a:lnSpc>
          <a:spcPct val="80000"/>
        </a:lnSpc>
        <a:spcBef>
          <a:spcPct val="50000"/>
        </a:spcBef>
        <a:spcAft>
          <a:spcPct val="0"/>
        </a:spcAft>
        <a:buClr>
          <a:schemeClr val="tx1"/>
        </a:buClr>
        <a:buChar char="•"/>
        <a:defRPr sz="2800">
          <a:solidFill>
            <a:schemeClr val="tx1"/>
          </a:solidFill>
          <a:latin typeface="+mn-lt"/>
        </a:defRPr>
      </a:lvl6pPr>
      <a:lvl7pPr marL="2971800" indent="-228600" algn="l" rtl="0" fontAlgn="base">
        <a:lnSpc>
          <a:spcPct val="80000"/>
        </a:lnSpc>
        <a:spcBef>
          <a:spcPct val="50000"/>
        </a:spcBef>
        <a:spcAft>
          <a:spcPct val="0"/>
        </a:spcAft>
        <a:buClr>
          <a:schemeClr val="tx1"/>
        </a:buClr>
        <a:buChar char="•"/>
        <a:defRPr sz="2800">
          <a:solidFill>
            <a:schemeClr val="tx1"/>
          </a:solidFill>
          <a:latin typeface="+mn-lt"/>
        </a:defRPr>
      </a:lvl7pPr>
      <a:lvl8pPr marL="3429000" indent="-228600" algn="l" rtl="0" fontAlgn="base">
        <a:lnSpc>
          <a:spcPct val="80000"/>
        </a:lnSpc>
        <a:spcBef>
          <a:spcPct val="50000"/>
        </a:spcBef>
        <a:spcAft>
          <a:spcPct val="0"/>
        </a:spcAft>
        <a:buClr>
          <a:schemeClr val="tx1"/>
        </a:buClr>
        <a:buChar char="•"/>
        <a:defRPr sz="2800">
          <a:solidFill>
            <a:schemeClr val="tx1"/>
          </a:solidFill>
          <a:latin typeface="+mn-lt"/>
        </a:defRPr>
      </a:lvl8pPr>
      <a:lvl9pPr marL="3886200" indent="-228600" algn="l" rtl="0" fontAlgn="base">
        <a:lnSpc>
          <a:spcPct val="80000"/>
        </a:lnSpc>
        <a:spcBef>
          <a:spcPct val="50000"/>
        </a:spcBef>
        <a:spcAft>
          <a:spcPct val="0"/>
        </a:spcAft>
        <a:buClr>
          <a:schemeClr val="tx1"/>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www.fww2000.com/"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1" name="Rectangle 23"/>
          <p:cNvSpPr>
            <a:spLocks noGrp="1" noChangeArrowheads="1"/>
          </p:cNvSpPr>
          <p:nvPr>
            <p:ph type="title"/>
          </p:nvPr>
        </p:nvSpPr>
        <p:spPr/>
        <p:txBody>
          <a:bodyPr/>
          <a:lstStyle/>
          <a:p>
            <a:r>
              <a:rPr lang="en-US"/>
              <a:t>FORT WASHINGTON WAY 2000</a:t>
            </a:r>
            <a:br>
              <a:rPr lang="en-US"/>
            </a:br>
            <a:r>
              <a:rPr lang="en-US" i="1">
                <a:latin typeface="Swis721 BT" pitchFamily="34" charset="0"/>
              </a:rPr>
              <a:t>Urban Design</a:t>
            </a:r>
            <a:r>
              <a:rPr lang="en-US"/>
              <a:t> </a:t>
            </a:r>
            <a:br>
              <a:rPr lang="en-US"/>
            </a:br>
            <a:endParaRPr lang="en-US"/>
          </a:p>
        </p:txBody>
      </p:sp>
      <p:sp>
        <p:nvSpPr>
          <p:cNvPr id="43032" name="Rectangle 24"/>
          <p:cNvSpPr>
            <a:spLocks noGrp="1" noChangeArrowheads="1"/>
          </p:cNvSpPr>
          <p:nvPr>
            <p:ph type="body" idx="1"/>
          </p:nvPr>
        </p:nvSpPr>
        <p:spPr>
          <a:xfrm>
            <a:off x="3635375" y="1755775"/>
            <a:ext cx="5307013" cy="4114800"/>
          </a:xfrm>
        </p:spPr>
        <p:txBody>
          <a:bodyPr/>
          <a:lstStyle/>
          <a:p>
            <a:pPr>
              <a:lnSpc>
                <a:spcPct val="70000"/>
              </a:lnSpc>
              <a:buFontTx/>
              <a:buNone/>
            </a:pPr>
            <a:r>
              <a:rPr lang="en-US" b="1"/>
              <a:t>PROJECT DESIGN MANUAL</a:t>
            </a:r>
          </a:p>
          <a:p>
            <a:pPr>
              <a:lnSpc>
                <a:spcPct val="70000"/>
              </a:lnSpc>
            </a:pPr>
            <a:r>
              <a:rPr lang="en-US"/>
              <a:t>Examined urban design in each aspect of the project</a:t>
            </a:r>
          </a:p>
          <a:p>
            <a:pPr>
              <a:lnSpc>
                <a:spcPct val="70000"/>
              </a:lnSpc>
            </a:pPr>
            <a:r>
              <a:rPr lang="en-US"/>
              <a:t>Produced in conjunction with overall civil engineering  design manual</a:t>
            </a:r>
          </a:p>
          <a:p>
            <a:pPr>
              <a:lnSpc>
                <a:spcPct val="70000"/>
              </a:lnSpc>
            </a:pPr>
            <a:r>
              <a:rPr lang="en-US"/>
              <a:t>Controlled the overall project aesthetics</a:t>
            </a:r>
          </a:p>
          <a:p>
            <a:pPr>
              <a:lnSpc>
                <a:spcPct val="70000"/>
              </a:lnSpc>
            </a:pPr>
            <a:r>
              <a:rPr lang="en-US"/>
              <a:t>Captured best value for  dollars spent</a:t>
            </a:r>
          </a:p>
          <a:p>
            <a:pPr>
              <a:lnSpc>
                <a:spcPct val="70000"/>
              </a:lnSpc>
            </a:pPr>
            <a:endParaRPr lang="en-US"/>
          </a:p>
        </p:txBody>
      </p:sp>
      <p:sp>
        <p:nvSpPr>
          <p:cNvPr id="43013" name="Rectangle 5"/>
          <p:cNvSpPr>
            <a:spLocks noChangeArrowheads="1"/>
          </p:cNvSpPr>
          <p:nvPr/>
        </p:nvSpPr>
        <p:spPr bwMode="auto">
          <a:xfrm>
            <a:off x="5105400" y="1752600"/>
            <a:ext cx="3810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i="1">
              <a:solidFill>
                <a:srgbClr val="FFFFFF"/>
              </a:solidFill>
              <a:latin typeface="Times New Roman" pitchFamily="18" charset="0"/>
            </a:endParaRPr>
          </a:p>
          <a:p>
            <a:pPr fontAlgn="base">
              <a:spcBef>
                <a:spcPct val="50000"/>
              </a:spcBef>
              <a:spcAft>
                <a:spcPct val="0"/>
              </a:spcAft>
            </a:pPr>
            <a:endParaRPr lang="en-US" sz="2400" i="1">
              <a:solidFill>
                <a:srgbClr val="FFFFFF"/>
              </a:solidFill>
              <a:latin typeface="Times New Roman" pitchFamily="18" charset="0"/>
            </a:endParaRPr>
          </a:p>
          <a:p>
            <a:pPr fontAlgn="base">
              <a:spcBef>
                <a:spcPct val="50000"/>
              </a:spcBef>
              <a:spcAft>
                <a:spcPct val="0"/>
              </a:spcAft>
            </a:pPr>
            <a:endParaRPr lang="en-US" sz="2400" i="1">
              <a:solidFill>
                <a:srgbClr val="FFFFFF"/>
              </a:solidFill>
              <a:latin typeface="Times New Roman" pitchFamily="18" charset="0"/>
            </a:endParaRPr>
          </a:p>
        </p:txBody>
      </p:sp>
      <p:sp>
        <p:nvSpPr>
          <p:cNvPr id="43019" name="Rectangle 11"/>
          <p:cNvSpPr>
            <a:spLocks noChangeArrowheads="1"/>
          </p:cNvSpPr>
          <p:nvPr/>
        </p:nvSpPr>
        <p:spPr bwMode="auto">
          <a:xfrm>
            <a:off x="2643188" y="104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2400">
              <a:solidFill>
                <a:srgbClr val="FFFFFF"/>
              </a:solidFill>
              <a:latin typeface="Times New Roman" pitchFamily="18" charset="0"/>
            </a:endParaRPr>
          </a:p>
        </p:txBody>
      </p:sp>
      <p:pic>
        <p:nvPicPr>
          <p:cNvPr id="43020" name="Picture 12" descr="Q:\Deatrick PowerPoint 3-28-2002\Images\9-13-2001 Elm Street Bridge3 copy.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863" y="1673225"/>
            <a:ext cx="2984500" cy="3711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35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528888" y="0"/>
            <a:ext cx="6462712" cy="1181100"/>
          </a:xfrm>
        </p:spPr>
        <p:txBody>
          <a:bodyPr/>
          <a:lstStyle/>
          <a:p>
            <a:r>
              <a:rPr lang="en-US"/>
              <a:t>FORT WASHINGTON WAY 2000</a:t>
            </a:r>
            <a:br>
              <a:rPr lang="en-US"/>
            </a:br>
            <a:r>
              <a:rPr lang="en-US" i="1">
                <a:latin typeface="Swis721 BT" pitchFamily="34" charset="0"/>
              </a:rPr>
              <a:t>Awards</a:t>
            </a:r>
            <a:endParaRPr lang="en-US"/>
          </a:p>
        </p:txBody>
      </p:sp>
      <p:sp>
        <p:nvSpPr>
          <p:cNvPr id="171011" name="Rectangle 3"/>
          <p:cNvSpPr>
            <a:spLocks noGrp="1" noChangeArrowheads="1"/>
          </p:cNvSpPr>
          <p:nvPr>
            <p:ph type="body" idx="1"/>
          </p:nvPr>
        </p:nvSpPr>
        <p:spPr>
          <a:xfrm>
            <a:off x="2474913" y="1393825"/>
            <a:ext cx="6669087" cy="5464175"/>
          </a:xfrm>
        </p:spPr>
        <p:txBody>
          <a:bodyPr/>
          <a:lstStyle/>
          <a:p>
            <a:pPr marL="339725" indent="-227013">
              <a:lnSpc>
                <a:spcPct val="70000"/>
              </a:lnSpc>
            </a:pPr>
            <a:r>
              <a:rPr lang="en-US" sz="1900" b="1">
                <a:solidFill>
                  <a:srgbClr val="FFCC66"/>
                </a:solidFill>
                <a:cs typeface="Times New Roman" pitchFamily="18" charset="0"/>
              </a:rPr>
              <a:t>ACEC</a:t>
            </a:r>
            <a:r>
              <a:rPr lang="en-US" sz="1900">
                <a:cs typeface="Times New Roman" pitchFamily="18" charset="0"/>
              </a:rPr>
              <a:t>- American Council of Engineering Companies of Ohio - 2002 Engineering Excellence Award</a:t>
            </a:r>
            <a:r>
              <a:rPr lang="en-US" sz="1900">
                <a:latin typeface="Times New Roman"/>
                <a:cs typeface="Times New Roman" pitchFamily="18" charset="0"/>
              </a:rPr>
              <a:t> </a:t>
            </a:r>
            <a:endParaRPr lang="en-US" sz="1900">
              <a:cs typeface="Times New Roman" pitchFamily="18" charset="0"/>
            </a:endParaRPr>
          </a:p>
          <a:p>
            <a:pPr marL="339725" indent="-227013">
              <a:lnSpc>
                <a:spcPct val="70000"/>
              </a:lnSpc>
            </a:pPr>
            <a:r>
              <a:rPr lang="en-US" sz="1900" b="1">
                <a:solidFill>
                  <a:srgbClr val="FFCC66"/>
                </a:solidFill>
                <a:cs typeface="Times New Roman" pitchFamily="18" charset="0"/>
              </a:rPr>
              <a:t>CMAA</a:t>
            </a:r>
            <a:r>
              <a:rPr lang="en-US" sz="1900">
                <a:cs typeface="Times New Roman" pitchFamily="18" charset="0"/>
              </a:rPr>
              <a:t> - Construction Management Association of America - 2001 Construction Management Project Achievement Award </a:t>
            </a:r>
            <a:r>
              <a:rPr lang="en-US" sz="1900">
                <a:latin typeface="Times New Roman"/>
                <a:cs typeface="Times New Roman" pitchFamily="18" charset="0"/>
              </a:rPr>
              <a:t> </a:t>
            </a:r>
            <a:endParaRPr lang="en-US" sz="1900">
              <a:cs typeface="Times New Roman" pitchFamily="18" charset="0"/>
            </a:endParaRPr>
          </a:p>
          <a:p>
            <a:pPr marL="339725" indent="-227013">
              <a:lnSpc>
                <a:spcPct val="70000"/>
              </a:lnSpc>
            </a:pPr>
            <a:r>
              <a:rPr lang="en-US" sz="1900" b="1">
                <a:solidFill>
                  <a:srgbClr val="FFCC66"/>
                </a:solidFill>
                <a:cs typeface="Times New Roman" pitchFamily="18" charset="0"/>
              </a:rPr>
              <a:t>ARTBA</a:t>
            </a:r>
            <a:r>
              <a:rPr lang="en-US" sz="1900">
                <a:cs typeface="Times New Roman" pitchFamily="18" charset="0"/>
              </a:rPr>
              <a:t> - American Road &amp; Transportation Builders Association - 2000 PRIDE in Transportation Construction Award - </a:t>
            </a:r>
            <a:r>
              <a:rPr lang="en-US" sz="1900">
                <a:latin typeface="Times New Roman"/>
                <a:cs typeface="Times New Roman" pitchFamily="18" charset="0"/>
              </a:rPr>
              <a:t> </a:t>
            </a:r>
            <a:endParaRPr lang="en-US" sz="1900">
              <a:cs typeface="Times New Roman" pitchFamily="18" charset="0"/>
            </a:endParaRPr>
          </a:p>
          <a:p>
            <a:pPr marL="339725" indent="-227013">
              <a:lnSpc>
                <a:spcPct val="70000"/>
              </a:lnSpc>
            </a:pPr>
            <a:r>
              <a:rPr lang="en-US" sz="1900" b="1">
                <a:solidFill>
                  <a:srgbClr val="FFCC66"/>
                </a:solidFill>
                <a:cs typeface="Times New Roman" pitchFamily="18" charset="0"/>
              </a:rPr>
              <a:t>ASCE Ohio OCEA</a:t>
            </a:r>
            <a:r>
              <a:rPr lang="en-US" sz="1900">
                <a:cs typeface="Times New Roman" pitchFamily="18" charset="0"/>
              </a:rPr>
              <a:t> - American Society of Civil Engineers - Ohio - 2001 Outstanding Civil Engineering Achievement Award </a:t>
            </a:r>
            <a:r>
              <a:rPr lang="en-US" sz="1900">
                <a:latin typeface="Times New Roman"/>
                <a:cs typeface="Times New Roman" pitchFamily="18" charset="0"/>
              </a:rPr>
              <a:t> </a:t>
            </a:r>
            <a:endParaRPr lang="en-US" sz="1900">
              <a:cs typeface="Times New Roman" pitchFamily="18" charset="0"/>
            </a:endParaRPr>
          </a:p>
          <a:p>
            <a:pPr marL="339725" indent="-227013">
              <a:lnSpc>
                <a:spcPct val="70000"/>
              </a:lnSpc>
            </a:pPr>
            <a:r>
              <a:rPr lang="en-US" sz="1900" b="1">
                <a:solidFill>
                  <a:srgbClr val="FFCC66"/>
                </a:solidFill>
                <a:cs typeface="Times New Roman" pitchFamily="18" charset="0"/>
              </a:rPr>
              <a:t>Parsons Brinckerhoff</a:t>
            </a:r>
            <a:r>
              <a:rPr lang="en-US" sz="1900">
                <a:cs typeface="Times New Roman" pitchFamily="18" charset="0"/>
              </a:rPr>
              <a:t> - Project of the Year 2001 </a:t>
            </a:r>
            <a:r>
              <a:rPr lang="en-US" sz="1900">
                <a:latin typeface="Times New Roman"/>
                <a:cs typeface="Times New Roman" pitchFamily="18" charset="0"/>
              </a:rPr>
              <a:t> </a:t>
            </a:r>
            <a:endParaRPr lang="en-US" sz="1900">
              <a:cs typeface="Times New Roman" pitchFamily="18" charset="0"/>
            </a:endParaRPr>
          </a:p>
          <a:p>
            <a:pPr marL="339725" indent="-227013">
              <a:lnSpc>
                <a:spcPct val="70000"/>
              </a:lnSpc>
            </a:pPr>
            <a:r>
              <a:rPr lang="en-US" sz="1900" b="1">
                <a:solidFill>
                  <a:srgbClr val="FFCC66"/>
                </a:solidFill>
                <a:cs typeface="Times New Roman" pitchFamily="18" charset="0"/>
              </a:rPr>
              <a:t>SEGD - 2001 Award Outstanding Project from Society of Environmental Graphic Design</a:t>
            </a:r>
            <a:r>
              <a:rPr lang="en-US" sz="1900">
                <a:cs typeface="Times New Roman" pitchFamily="18" charset="0"/>
              </a:rPr>
              <a:t> </a:t>
            </a:r>
            <a:r>
              <a:rPr lang="en-US" sz="1900">
                <a:latin typeface="Times New Roman"/>
                <a:cs typeface="Times New Roman" pitchFamily="18" charset="0"/>
              </a:rPr>
              <a:t> </a:t>
            </a:r>
            <a:endParaRPr lang="en-US" sz="1900">
              <a:cs typeface="Times New Roman" pitchFamily="18" charset="0"/>
            </a:endParaRPr>
          </a:p>
          <a:p>
            <a:pPr marL="339725" indent="-227013">
              <a:lnSpc>
                <a:spcPct val="70000"/>
              </a:lnSpc>
            </a:pPr>
            <a:r>
              <a:rPr lang="en-US" sz="1900" b="1">
                <a:solidFill>
                  <a:srgbClr val="FFCC66"/>
                </a:solidFill>
              </a:rPr>
              <a:t>Crystal Award</a:t>
            </a:r>
            <a:r>
              <a:rPr lang="en-US" sz="1900"/>
              <a:t> for Fort Washington Way </a:t>
            </a:r>
            <a:r>
              <a:rPr lang="en-US" sz="1900">
                <a:latin typeface="Times New Roman"/>
              </a:rPr>
              <a:t>“</a:t>
            </a:r>
            <a:r>
              <a:rPr lang="en-US" sz="1900"/>
              <a:t>Connection to the Future</a:t>
            </a:r>
            <a:r>
              <a:rPr lang="en-US" sz="1900">
                <a:latin typeface="Times New Roman"/>
              </a:rPr>
              <a:t>”</a:t>
            </a:r>
            <a:r>
              <a:rPr lang="en-US" sz="1900"/>
              <a:t> Video</a:t>
            </a:r>
            <a:endParaRPr lang="en-US" sz="1900" b="1">
              <a:solidFill>
                <a:srgbClr val="FFCC66"/>
              </a:solidFill>
            </a:endParaRPr>
          </a:p>
          <a:p>
            <a:pPr marL="339725" indent="-227013">
              <a:lnSpc>
                <a:spcPct val="70000"/>
              </a:lnSpc>
            </a:pPr>
            <a:r>
              <a:rPr lang="en-US" sz="1900" b="1">
                <a:solidFill>
                  <a:srgbClr val="FFCC66"/>
                </a:solidFill>
              </a:rPr>
              <a:t>ICMA - 2001 International City Council Management Association of America Award</a:t>
            </a:r>
          </a:p>
          <a:p>
            <a:pPr marL="339725" indent="-227013">
              <a:lnSpc>
                <a:spcPct val="70000"/>
              </a:lnSpc>
            </a:pPr>
            <a:r>
              <a:rPr lang="en-US" sz="1900" b="1">
                <a:solidFill>
                  <a:srgbClr val="FFCC66"/>
                </a:solidFill>
                <a:cs typeface="Times New Roman" pitchFamily="18" charset="0"/>
              </a:rPr>
              <a:t>IRF - 2001 IRF Global Road Achievement Award</a:t>
            </a:r>
            <a:r>
              <a:rPr lang="en-US" sz="1900">
                <a:cs typeface="Times New Roman" pitchFamily="18" charset="0"/>
              </a:rPr>
              <a:t> - International Road Federation - Honorable mention</a:t>
            </a:r>
          </a:p>
        </p:txBody>
      </p:sp>
    </p:spTree>
    <p:extLst>
      <p:ext uri="{BB962C8B-B14F-4D97-AF65-F5344CB8AC3E}">
        <p14:creationId xmlns:p14="http://schemas.microsoft.com/office/powerpoint/2010/main" val="864921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3" name="Rectangle 13"/>
          <p:cNvSpPr>
            <a:spLocks noGrp="1" noChangeArrowheads="1"/>
          </p:cNvSpPr>
          <p:nvPr>
            <p:ph type="title"/>
          </p:nvPr>
        </p:nvSpPr>
        <p:spPr/>
        <p:txBody>
          <a:bodyPr/>
          <a:lstStyle/>
          <a:p>
            <a:r>
              <a:rPr lang="en-US"/>
              <a:t>FORT WASHINGTON WAY 2000</a:t>
            </a:r>
            <a:br>
              <a:rPr lang="en-US"/>
            </a:br>
            <a:r>
              <a:rPr lang="en-US" i="1">
                <a:latin typeface="Swis721 BT" pitchFamily="34" charset="0"/>
              </a:rPr>
              <a:t>Urban Design</a:t>
            </a:r>
          </a:p>
        </p:txBody>
      </p:sp>
      <p:sp>
        <p:nvSpPr>
          <p:cNvPr id="81934" name="Rectangle 14"/>
          <p:cNvSpPr>
            <a:spLocks noGrp="1" noChangeArrowheads="1"/>
          </p:cNvSpPr>
          <p:nvPr>
            <p:ph type="body" idx="1"/>
          </p:nvPr>
        </p:nvSpPr>
        <p:spPr>
          <a:xfrm>
            <a:off x="2474913" y="5870575"/>
            <a:ext cx="6669087" cy="833438"/>
          </a:xfrm>
        </p:spPr>
        <p:txBody>
          <a:bodyPr/>
          <a:lstStyle/>
          <a:p>
            <a:pPr marL="0" indent="0">
              <a:buFontTx/>
              <a:buNone/>
            </a:pPr>
            <a:r>
              <a:rPr lang="en-US" sz="2400" b="1"/>
              <a:t>Linked the riverfront to downtown by extending the street grid over the highway.</a:t>
            </a:r>
          </a:p>
          <a:p>
            <a:pPr marL="0" indent="0">
              <a:buFontTx/>
              <a:buNone/>
            </a:pPr>
            <a:endParaRPr lang="en-US" sz="2400" b="1"/>
          </a:p>
        </p:txBody>
      </p:sp>
      <p:pic>
        <p:nvPicPr>
          <p:cNvPr id="81935" name="Picture 15" descr="Q:\Deatrick PowerPoint 3-28-2002\Images\aerial 4 copy.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1597025"/>
            <a:ext cx="4010025" cy="395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28" name="Picture 8" descr="Q:\Deatrick PowerPoint 3-28-2002\Images\12-4-2001 FWW from Roof Top2 copy.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800" y="1157288"/>
            <a:ext cx="2876550" cy="3595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37" name="Picture 17" descr="Q:\Deatrick PowerPoint 3-28-2002\Images\1-18-2002 Downtown 011.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4700" y="3519488"/>
            <a:ext cx="3074988" cy="1709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14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3" name="Rectangle 13"/>
          <p:cNvSpPr>
            <a:spLocks noGrp="1" noChangeArrowheads="1"/>
          </p:cNvSpPr>
          <p:nvPr>
            <p:ph type="title"/>
          </p:nvPr>
        </p:nvSpPr>
        <p:spPr/>
        <p:txBody>
          <a:bodyPr/>
          <a:lstStyle/>
          <a:p>
            <a:r>
              <a:rPr lang="en-US"/>
              <a:t>FORT WASHINGTON WAY 2000</a:t>
            </a:r>
            <a:br>
              <a:rPr lang="en-US"/>
            </a:br>
            <a:r>
              <a:rPr lang="en-US" i="1">
                <a:latin typeface="Swis721 BT" pitchFamily="34" charset="0"/>
              </a:rPr>
              <a:t>Urban Design</a:t>
            </a:r>
          </a:p>
        </p:txBody>
      </p:sp>
      <p:sp>
        <p:nvSpPr>
          <p:cNvPr id="51214" name="Rectangle 14"/>
          <p:cNvSpPr>
            <a:spLocks noGrp="1" noChangeArrowheads="1"/>
          </p:cNvSpPr>
          <p:nvPr>
            <p:ph type="body" idx="1"/>
          </p:nvPr>
        </p:nvSpPr>
        <p:spPr>
          <a:xfrm>
            <a:off x="3408363" y="1511300"/>
            <a:ext cx="5735637" cy="4114800"/>
          </a:xfrm>
        </p:spPr>
        <p:txBody>
          <a:bodyPr/>
          <a:lstStyle/>
          <a:p>
            <a:pPr marL="533400" indent="-533400">
              <a:buFontTx/>
              <a:buNone/>
            </a:pPr>
            <a:r>
              <a:rPr lang="en-US" b="1"/>
              <a:t>HIGH QUALITY AND VALUE-MAXIMUM IMPACT</a:t>
            </a:r>
          </a:p>
          <a:p>
            <a:pPr marL="533400" indent="-533400"/>
            <a:r>
              <a:rPr lang="en-US"/>
              <a:t>Custom made pre-cast panels</a:t>
            </a:r>
          </a:p>
          <a:p>
            <a:pPr marL="533400" indent="-533400"/>
            <a:r>
              <a:rPr lang="en-US"/>
              <a:t>Unique lighting using standard  fixtures</a:t>
            </a:r>
          </a:p>
          <a:p>
            <a:pPr marL="533400" indent="-533400"/>
            <a:r>
              <a:rPr lang="en-US"/>
              <a:t> Decorative vandal screens</a:t>
            </a:r>
          </a:p>
          <a:p>
            <a:pPr marL="533400" indent="-533400"/>
            <a:r>
              <a:rPr lang="en-US"/>
              <a:t>Multi-colored bridge beams</a:t>
            </a:r>
          </a:p>
        </p:txBody>
      </p:sp>
      <p:pic>
        <p:nvPicPr>
          <p:cNvPr id="51208" name="Picture 8" descr="Q:\Deatrick PowerPoint 3-28-2002\Images\4-25-2001 Lighting4 copy.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 y="1325563"/>
            <a:ext cx="2801938" cy="2241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17" name="Picture 17" descr="Q:\Deatrick PowerPoint 3-28-2002\Images\3-8-2001 Contract 17B Trench Lighting4 copy.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213" y="3417888"/>
            <a:ext cx="1820862" cy="2273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15" name="Picture 15" descr="Q:\Deatrick PowerPoint 3-28-2002\Images\10-26-2001 Planters6 copy.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7250" y="4789488"/>
            <a:ext cx="2297113" cy="1836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18" name="Picture 18" descr="Q:\Deatrick PowerPoint 3-28-2002\Images\10-26-2001 Trench3.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0063" y="5067300"/>
            <a:ext cx="2100262" cy="160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21" name="Picture 21" descr="Q:\Deatrick PowerPoint 3-28-2002\Images\3-5-2001 Contract 8 East View3 copy.bmp"/>
          <p:cNvPicPr>
            <a:picLocks noChangeAspect="1" noChangeArrowheads="1"/>
          </p:cNvPicPr>
          <p:nvPr/>
        </p:nvPicPr>
        <p:blipFill>
          <a:blip r:embed="rId7" cstate="print">
            <a:lum contrast="24000"/>
            <a:extLst>
              <a:ext uri="{28A0092B-C50C-407E-A947-70E740481C1C}">
                <a14:useLocalDpi xmlns:a14="http://schemas.microsoft.com/office/drawing/2010/main" val="0"/>
              </a:ext>
            </a:extLst>
          </a:blip>
          <a:srcRect/>
          <a:stretch>
            <a:fillRect/>
          </a:stretch>
        </p:blipFill>
        <p:spPr bwMode="auto">
          <a:xfrm>
            <a:off x="6230938" y="4819650"/>
            <a:ext cx="1416050" cy="1770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60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FORT WASHINGTON WAY 2000</a:t>
            </a:r>
            <a:br>
              <a:rPr lang="en-US"/>
            </a:br>
            <a:r>
              <a:rPr lang="en-US" i="1">
                <a:latin typeface="Swis721 BT" pitchFamily="34" charset="0"/>
              </a:rPr>
              <a:t>Innovative Bridge Types</a:t>
            </a:r>
          </a:p>
        </p:txBody>
      </p:sp>
      <p:sp>
        <p:nvSpPr>
          <p:cNvPr id="192515" name="Rectangle 3"/>
          <p:cNvSpPr>
            <a:spLocks noGrp="1" noChangeArrowheads="1"/>
          </p:cNvSpPr>
          <p:nvPr>
            <p:ph type="body" idx="1"/>
          </p:nvPr>
        </p:nvSpPr>
        <p:spPr>
          <a:xfrm>
            <a:off x="2474913" y="1498600"/>
            <a:ext cx="6467475" cy="4114800"/>
          </a:xfrm>
        </p:spPr>
        <p:txBody>
          <a:bodyPr/>
          <a:lstStyle/>
          <a:p>
            <a:pPr>
              <a:buFontTx/>
              <a:buNone/>
            </a:pPr>
            <a:r>
              <a:rPr lang="en-US" b="1"/>
              <a:t>Firsts in Ohio:</a:t>
            </a:r>
          </a:p>
          <a:p>
            <a:pPr lvl="1"/>
            <a:r>
              <a:rPr lang="en-US"/>
              <a:t>Steel Box Girder</a:t>
            </a:r>
          </a:p>
          <a:p>
            <a:pPr lvl="1"/>
            <a:r>
              <a:rPr lang="en-US"/>
              <a:t>Cast-in-Place Box Girder</a:t>
            </a:r>
          </a:p>
          <a:p>
            <a:pPr lvl="1"/>
            <a:r>
              <a:rPr lang="en-US"/>
              <a:t>Concrete Integral Piers</a:t>
            </a:r>
          </a:p>
          <a:p>
            <a:endParaRPr lang="en-US"/>
          </a:p>
        </p:txBody>
      </p:sp>
      <p:pic>
        <p:nvPicPr>
          <p:cNvPr id="192516" name="Picture 4" descr="Q:\Deatrick PowerPoint 3-28-2002\Images\10-20-00 C ontract 5 Integral Pier Cap4 cop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8" y="3916363"/>
            <a:ext cx="2743200" cy="2195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17" name="Picture 5" descr="Q:\Deatrick PowerPoint 3-28-2002\Images\1-9-2001 Concrete Box2 copy.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575" y="4319588"/>
            <a:ext cx="2743200" cy="2195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18" name="Picture 6" descr="Q:\Deatrick PowerPoint 3-28-2002\Images\2-24-00 Tub Girder From Ground Level copy.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2235200"/>
            <a:ext cx="2195512"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49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40" name="Picture 16" descr="Q:\Deatrick PowerPoint 3-28-2002\Images\group podium.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9275"/>
            <a:ext cx="3457575" cy="1247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35" name="Rectangle 11"/>
          <p:cNvSpPr>
            <a:spLocks noGrp="1" noChangeArrowheads="1"/>
          </p:cNvSpPr>
          <p:nvPr>
            <p:ph type="title"/>
          </p:nvPr>
        </p:nvSpPr>
        <p:spPr/>
        <p:txBody>
          <a:bodyPr/>
          <a:lstStyle/>
          <a:p>
            <a:r>
              <a:rPr lang="en-US"/>
              <a:t>FORT WASHINGTON WAY 2000</a:t>
            </a:r>
            <a:br>
              <a:rPr lang="en-US"/>
            </a:br>
            <a:r>
              <a:rPr lang="en-US" i="1">
                <a:latin typeface="Swis721 BT" pitchFamily="34" charset="0"/>
              </a:rPr>
              <a:t>Public Involvement</a:t>
            </a:r>
          </a:p>
        </p:txBody>
      </p:sp>
      <p:sp>
        <p:nvSpPr>
          <p:cNvPr id="52236" name="Rectangle 12"/>
          <p:cNvSpPr>
            <a:spLocks noGrp="1" noChangeArrowheads="1"/>
          </p:cNvSpPr>
          <p:nvPr>
            <p:ph type="body" idx="1"/>
          </p:nvPr>
        </p:nvSpPr>
        <p:spPr>
          <a:xfrm>
            <a:off x="3468688" y="1674813"/>
            <a:ext cx="5473700" cy="4362450"/>
          </a:xfrm>
        </p:spPr>
        <p:txBody>
          <a:bodyPr>
            <a:spAutoFit/>
          </a:bodyPr>
          <a:lstStyle/>
          <a:p>
            <a:pPr>
              <a:lnSpc>
                <a:spcPct val="70000"/>
              </a:lnSpc>
              <a:buFontTx/>
              <a:buNone/>
            </a:pPr>
            <a:r>
              <a:rPr lang="en-US" sz="3200" b="1"/>
              <a:t>COMPREHENSIVE OUTREACH</a:t>
            </a:r>
          </a:p>
          <a:p>
            <a:r>
              <a:rPr lang="en-US"/>
              <a:t>Established graphics standards for all materials</a:t>
            </a:r>
          </a:p>
          <a:p>
            <a:r>
              <a:rPr lang="en-US"/>
              <a:t>Revitalized existing regional coordination committees </a:t>
            </a:r>
          </a:p>
          <a:p>
            <a:r>
              <a:rPr lang="en-US"/>
              <a:t>“Connection to the Future” newsletter distributed to project stakeholders </a:t>
            </a:r>
          </a:p>
          <a:p>
            <a:endParaRPr lang="en-US"/>
          </a:p>
        </p:txBody>
      </p:sp>
      <p:grpSp>
        <p:nvGrpSpPr>
          <p:cNvPr id="52243" name="Group 19"/>
          <p:cNvGrpSpPr>
            <a:grpSpLocks/>
          </p:cNvGrpSpPr>
          <p:nvPr/>
        </p:nvGrpSpPr>
        <p:grpSpPr bwMode="auto">
          <a:xfrm>
            <a:off x="179388" y="3560763"/>
            <a:ext cx="2311400" cy="2005012"/>
            <a:chOff x="739" y="2219"/>
            <a:chExt cx="1456" cy="1263"/>
          </a:xfrm>
        </p:grpSpPr>
        <p:pic>
          <p:nvPicPr>
            <p:cNvPr id="52241" name="Picture 17" descr="Q:\Deatrick PowerPoint 3-28-2002\Images\web site.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 y="2219"/>
              <a:ext cx="1456" cy="1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42" name="Text Box 18"/>
            <p:cNvSpPr txBox="1">
              <a:spLocks noChangeArrowheads="1"/>
            </p:cNvSpPr>
            <p:nvPr/>
          </p:nvSpPr>
          <p:spPr bwMode="auto">
            <a:xfrm>
              <a:off x="778" y="3264"/>
              <a:ext cx="135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a:solidFill>
                    <a:srgbClr val="FFFFFF"/>
                  </a:solidFill>
                  <a:latin typeface="Swis721 Hv BT" pitchFamily="34" charset="0"/>
                </a:rPr>
                <a:t>http://www.fww2000.com/</a:t>
              </a:r>
            </a:p>
          </p:txBody>
        </p:sp>
      </p:grpSp>
      <p:pic>
        <p:nvPicPr>
          <p:cNvPr id="52244" name="Picture 20" descr="Q:\Deatrick PowerPoint 3-28-2002\Images\8-30-99 Boards.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0" y="2820988"/>
            <a:ext cx="1905000" cy="2381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275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FORT WASHINGTON WAY 2000</a:t>
            </a:r>
            <a:br>
              <a:rPr lang="en-US"/>
            </a:br>
            <a:r>
              <a:rPr lang="en-US" i="1">
                <a:latin typeface="Swis721 BT" pitchFamily="34" charset="0"/>
              </a:rPr>
              <a:t>Public Involvement</a:t>
            </a:r>
          </a:p>
        </p:txBody>
      </p:sp>
      <p:sp>
        <p:nvSpPr>
          <p:cNvPr id="182275" name="Rectangle 3"/>
          <p:cNvSpPr>
            <a:spLocks noGrp="1" noChangeArrowheads="1"/>
          </p:cNvSpPr>
          <p:nvPr>
            <p:ph type="body" idx="1"/>
          </p:nvPr>
        </p:nvSpPr>
        <p:spPr>
          <a:xfrm>
            <a:off x="3046413" y="1679575"/>
            <a:ext cx="6097587" cy="4518025"/>
          </a:xfrm>
        </p:spPr>
        <p:txBody>
          <a:bodyPr/>
          <a:lstStyle/>
          <a:p>
            <a:pPr>
              <a:lnSpc>
                <a:spcPct val="70000"/>
              </a:lnSpc>
              <a:buFontTx/>
              <a:buNone/>
            </a:pPr>
            <a:r>
              <a:rPr lang="en-US" sz="3200" b="1"/>
              <a:t>Outreach </a:t>
            </a:r>
            <a:r>
              <a:rPr lang="en-US" sz="2400"/>
              <a:t>(continued)</a:t>
            </a:r>
          </a:p>
          <a:p>
            <a:pPr lvl="2">
              <a:lnSpc>
                <a:spcPct val="70000"/>
              </a:lnSpc>
            </a:pPr>
            <a:r>
              <a:rPr lang="en-US"/>
              <a:t>Over 200 meetings held prior to start of construction  to establish dialogue </a:t>
            </a:r>
          </a:p>
          <a:p>
            <a:pPr lvl="2"/>
            <a:r>
              <a:rPr lang="en-US"/>
              <a:t>More than 400 community meetings held throughout project construction to maintain contact</a:t>
            </a:r>
          </a:p>
          <a:p>
            <a:pPr lvl="2"/>
            <a:r>
              <a:rPr lang="en-US"/>
              <a:t>Distributed more than 200,000 motorist and pedestrian detour maps</a:t>
            </a:r>
          </a:p>
          <a:p>
            <a:endParaRPr lang="en-US"/>
          </a:p>
        </p:txBody>
      </p:sp>
      <p:pic>
        <p:nvPicPr>
          <p:cNvPr id="182276" name="Picture 4" descr="C:\Files\My Documents\Photos\Fort_Washington_Way_Access_Plan_for_Fall 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688" y="2135188"/>
            <a:ext cx="354647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2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FORT WASHINGTON WAY 2000</a:t>
            </a:r>
            <a:br>
              <a:rPr lang="en-US"/>
            </a:br>
            <a:r>
              <a:rPr lang="en-US" i="1">
                <a:latin typeface="Swis721 BT" pitchFamily="34" charset="0"/>
              </a:rPr>
              <a:t>Public Involvement</a:t>
            </a:r>
          </a:p>
        </p:txBody>
      </p:sp>
      <p:sp>
        <p:nvSpPr>
          <p:cNvPr id="183299" name="Rectangle 3"/>
          <p:cNvSpPr>
            <a:spLocks noGrp="1" noChangeArrowheads="1"/>
          </p:cNvSpPr>
          <p:nvPr>
            <p:ph type="body" idx="1"/>
          </p:nvPr>
        </p:nvSpPr>
        <p:spPr>
          <a:xfrm>
            <a:off x="2474913" y="1506538"/>
            <a:ext cx="6467475" cy="4364037"/>
          </a:xfrm>
        </p:spPr>
        <p:txBody>
          <a:bodyPr/>
          <a:lstStyle/>
          <a:p>
            <a:pPr>
              <a:lnSpc>
                <a:spcPct val="70000"/>
              </a:lnSpc>
              <a:buFontTx/>
              <a:buNone/>
            </a:pPr>
            <a:r>
              <a:rPr lang="en-US" sz="3200" b="1"/>
              <a:t>OUTREACH </a:t>
            </a:r>
            <a:r>
              <a:rPr lang="en-US" sz="2400"/>
              <a:t>(continued)</a:t>
            </a:r>
          </a:p>
          <a:p>
            <a:pPr>
              <a:lnSpc>
                <a:spcPct val="70000"/>
              </a:lnSpc>
              <a:spcBef>
                <a:spcPct val="20000"/>
              </a:spcBef>
              <a:buFontTx/>
              <a:buNone/>
            </a:pPr>
            <a:endParaRPr lang="en-US" sz="2400"/>
          </a:p>
          <a:p>
            <a:r>
              <a:rPr lang="en-US"/>
              <a:t>Regular events to mark significant project milestones and maintain media contact</a:t>
            </a:r>
          </a:p>
          <a:p>
            <a:r>
              <a:rPr lang="en-US"/>
              <a:t>Regularly scheduled meetings with community support groups</a:t>
            </a:r>
          </a:p>
          <a:p>
            <a:r>
              <a:rPr lang="en-US"/>
              <a:t>Suggestions and comments taken through telephone, web sites, and e-mail</a:t>
            </a:r>
          </a:p>
          <a:p>
            <a:endParaRPr lang="en-US" i="1"/>
          </a:p>
          <a:p>
            <a:endParaRPr lang="en-US"/>
          </a:p>
        </p:txBody>
      </p:sp>
      <p:grpSp>
        <p:nvGrpSpPr>
          <p:cNvPr id="183300" name="Group 4"/>
          <p:cNvGrpSpPr>
            <a:grpSpLocks/>
          </p:cNvGrpSpPr>
          <p:nvPr/>
        </p:nvGrpSpPr>
        <p:grpSpPr bwMode="auto">
          <a:xfrm>
            <a:off x="242888" y="1985963"/>
            <a:ext cx="2311400" cy="2005012"/>
            <a:chOff x="739" y="2219"/>
            <a:chExt cx="1456" cy="1263"/>
          </a:xfrm>
        </p:grpSpPr>
        <p:pic>
          <p:nvPicPr>
            <p:cNvPr id="183301" name="Picture 5" descr="Q:\Deatrick PowerPoint 3-28-2002\Images\web sit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 y="2219"/>
              <a:ext cx="1456" cy="1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3302" name="Text Box 6"/>
            <p:cNvSpPr txBox="1">
              <a:spLocks noChangeArrowheads="1"/>
            </p:cNvSpPr>
            <p:nvPr/>
          </p:nvSpPr>
          <p:spPr bwMode="auto">
            <a:xfrm>
              <a:off x="778" y="3264"/>
              <a:ext cx="135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a:solidFill>
                    <a:srgbClr val="FFFFFF"/>
                  </a:solidFill>
                  <a:latin typeface="Swis721 Hv BT" pitchFamily="34" charset="0"/>
                </a:rPr>
                <a:t>http://www.fww2000.com/</a:t>
              </a:r>
            </a:p>
          </p:txBody>
        </p:sp>
      </p:grpSp>
    </p:spTree>
    <p:extLst>
      <p:ext uri="{BB962C8B-B14F-4D97-AF65-F5344CB8AC3E}">
        <p14:creationId xmlns:p14="http://schemas.microsoft.com/office/powerpoint/2010/main" val="309636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Rectangle 13"/>
          <p:cNvSpPr>
            <a:spLocks noGrp="1" noChangeArrowheads="1"/>
          </p:cNvSpPr>
          <p:nvPr>
            <p:ph type="title"/>
          </p:nvPr>
        </p:nvSpPr>
        <p:spPr/>
        <p:txBody>
          <a:bodyPr/>
          <a:lstStyle/>
          <a:p>
            <a:r>
              <a:rPr lang="en-US"/>
              <a:t>FORT WASHINGTON WAY 2000</a:t>
            </a:r>
            <a:br>
              <a:rPr lang="en-US"/>
            </a:br>
            <a:r>
              <a:rPr lang="en-US" i="1">
                <a:latin typeface="Swis721 BT" pitchFamily="34" charset="0"/>
              </a:rPr>
              <a:t>Public Involvement</a:t>
            </a:r>
          </a:p>
        </p:txBody>
      </p:sp>
      <p:sp>
        <p:nvSpPr>
          <p:cNvPr id="53262" name="Rectangle 14"/>
          <p:cNvSpPr>
            <a:spLocks noGrp="1" noChangeArrowheads="1"/>
          </p:cNvSpPr>
          <p:nvPr>
            <p:ph type="body" idx="1"/>
          </p:nvPr>
        </p:nvSpPr>
        <p:spPr>
          <a:xfrm>
            <a:off x="3003550" y="1506538"/>
            <a:ext cx="6035675" cy="5053012"/>
          </a:xfrm>
        </p:spPr>
        <p:txBody>
          <a:bodyPr/>
          <a:lstStyle/>
          <a:p>
            <a:pPr>
              <a:lnSpc>
                <a:spcPct val="70000"/>
              </a:lnSpc>
              <a:buFontTx/>
              <a:buNone/>
            </a:pPr>
            <a:r>
              <a:rPr lang="en-US" sz="3200" b="1"/>
              <a:t>OUTREACH </a:t>
            </a:r>
            <a:r>
              <a:rPr lang="en-US" sz="3200"/>
              <a:t>(continued)</a:t>
            </a:r>
          </a:p>
          <a:p>
            <a:pPr>
              <a:lnSpc>
                <a:spcPct val="70000"/>
              </a:lnSpc>
              <a:buFontTx/>
              <a:buNone/>
            </a:pPr>
            <a:r>
              <a:rPr lang="en-US" b="1"/>
              <a:t>Innovative Tools included:</a:t>
            </a:r>
          </a:p>
          <a:p>
            <a:pPr>
              <a:lnSpc>
                <a:spcPct val="70000"/>
              </a:lnSpc>
            </a:pPr>
            <a:r>
              <a:rPr lang="en-US"/>
              <a:t>Roving information display</a:t>
            </a:r>
          </a:p>
          <a:p>
            <a:pPr>
              <a:lnSpc>
                <a:spcPct val="70000"/>
              </a:lnSpc>
            </a:pPr>
            <a:r>
              <a:rPr lang="en-US"/>
              <a:t>‘Connection to the future’ video</a:t>
            </a:r>
          </a:p>
          <a:p>
            <a:pPr>
              <a:lnSpc>
                <a:spcPct val="70000"/>
              </a:lnSpc>
            </a:pPr>
            <a:r>
              <a:rPr lang="en-US">
                <a:hlinkClick r:id="rId3"/>
              </a:rPr>
              <a:t>www.FWW2000.com</a:t>
            </a:r>
            <a:r>
              <a:rPr lang="en-US"/>
              <a:t> with three live cameras </a:t>
            </a:r>
          </a:p>
          <a:p>
            <a:pPr>
              <a:lnSpc>
                <a:spcPct val="70000"/>
              </a:lnSpc>
            </a:pPr>
            <a:r>
              <a:rPr lang="en-US"/>
              <a:t>Interpretive site observation display</a:t>
            </a:r>
          </a:p>
          <a:p>
            <a:pPr>
              <a:lnSpc>
                <a:spcPct val="70000"/>
              </a:lnSpc>
            </a:pPr>
            <a:r>
              <a:rPr lang="en-US"/>
              <a:t>Community events</a:t>
            </a:r>
          </a:p>
          <a:p>
            <a:pPr>
              <a:lnSpc>
                <a:spcPct val="70000"/>
              </a:lnSpc>
            </a:pPr>
            <a:r>
              <a:rPr lang="en-US"/>
              <a:t>Traffic alert e-mail messages</a:t>
            </a:r>
          </a:p>
        </p:txBody>
      </p:sp>
      <p:pic>
        <p:nvPicPr>
          <p:cNvPr id="53256" name="Picture 8" descr="\\_PINGER\COMMON\Fort Washington Way\ALL Graphics\11-24-99 Displa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50" y="2489200"/>
            <a:ext cx="2484438" cy="207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339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5" name="Rectangle 13"/>
          <p:cNvSpPr>
            <a:spLocks noGrp="1" noChangeArrowheads="1"/>
          </p:cNvSpPr>
          <p:nvPr>
            <p:ph type="title"/>
          </p:nvPr>
        </p:nvSpPr>
        <p:spPr/>
        <p:txBody>
          <a:bodyPr/>
          <a:lstStyle/>
          <a:p>
            <a:r>
              <a:rPr lang="en-US"/>
              <a:t>FORT WASHINGTON WAY 2000</a:t>
            </a:r>
            <a:br>
              <a:rPr lang="en-US"/>
            </a:br>
            <a:r>
              <a:rPr lang="en-US" i="1">
                <a:latin typeface="Swis721 BT" pitchFamily="34" charset="0"/>
              </a:rPr>
              <a:t>Public Involvement</a:t>
            </a:r>
          </a:p>
        </p:txBody>
      </p:sp>
      <p:sp>
        <p:nvSpPr>
          <p:cNvPr id="54286" name="Rectangle 14"/>
          <p:cNvSpPr>
            <a:spLocks noGrp="1" noChangeArrowheads="1"/>
          </p:cNvSpPr>
          <p:nvPr>
            <p:ph type="body" idx="1"/>
          </p:nvPr>
        </p:nvSpPr>
        <p:spPr>
          <a:xfrm>
            <a:off x="4011613" y="1674813"/>
            <a:ext cx="4930775" cy="4435475"/>
          </a:xfrm>
        </p:spPr>
        <p:txBody>
          <a:bodyPr/>
          <a:lstStyle/>
          <a:p>
            <a:pPr>
              <a:lnSpc>
                <a:spcPct val="70000"/>
              </a:lnSpc>
              <a:buFontTx/>
              <a:buNone/>
            </a:pPr>
            <a:r>
              <a:rPr lang="en-US" b="1"/>
              <a:t>AGGRESSIVE </a:t>
            </a:r>
          </a:p>
          <a:p>
            <a:pPr>
              <a:lnSpc>
                <a:spcPct val="70000"/>
              </a:lnSpc>
              <a:spcBef>
                <a:spcPct val="20000"/>
              </a:spcBef>
              <a:buFontTx/>
              <a:buNone/>
            </a:pPr>
            <a:r>
              <a:rPr lang="en-US" b="1"/>
              <a:t>MEDIA RELATIONS</a:t>
            </a:r>
          </a:p>
          <a:p>
            <a:pPr>
              <a:lnSpc>
                <a:spcPct val="70000"/>
              </a:lnSpc>
            </a:pPr>
            <a:r>
              <a:rPr lang="en-US"/>
              <a:t>Daily traffic updates </a:t>
            </a:r>
          </a:p>
          <a:p>
            <a:pPr>
              <a:lnSpc>
                <a:spcPct val="70000"/>
              </a:lnSpc>
            </a:pPr>
            <a:r>
              <a:rPr lang="en-US"/>
              <a:t>Regular updates and tours of project site</a:t>
            </a:r>
          </a:p>
          <a:p>
            <a:pPr>
              <a:lnSpc>
                <a:spcPct val="70000"/>
              </a:lnSpc>
            </a:pPr>
            <a:r>
              <a:rPr lang="en-US"/>
              <a:t>Open lines of communication</a:t>
            </a:r>
          </a:p>
          <a:p>
            <a:pPr>
              <a:lnSpc>
                <a:spcPct val="70000"/>
              </a:lnSpc>
            </a:pPr>
            <a:r>
              <a:rPr lang="en-US"/>
              <a:t>Regular feedback sessions with police, fire and traffic helicopters</a:t>
            </a:r>
          </a:p>
        </p:txBody>
      </p:sp>
      <p:pic>
        <p:nvPicPr>
          <p:cNvPr id="54279" name="Picture 7" descr="\\_PINGER\COMMON\Fort Washington Way\ALL Graphics\8-14-00 Speaker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00" y="1819275"/>
            <a:ext cx="320040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079928"/>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Swis721 Hv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Swis721 Hv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Swis721 Hv BT"/>
        <a:ea typeface=""/>
        <a:cs typeface=""/>
      </a:majorFont>
      <a:minorFont>
        <a:latin typeface="Swis7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630</Words>
  <Application>Microsoft Office PowerPoint</Application>
  <PresentationFormat>On-screen Show (4:3)</PresentationFormat>
  <Paragraphs>90</Paragraphs>
  <Slides>10</Slides>
  <Notes>6</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Azure</vt:lpstr>
      <vt:lpstr>1_Azure</vt:lpstr>
      <vt:lpstr>2_Azure</vt:lpstr>
      <vt:lpstr>FORT WASHINGTON WAY 2000 Urban Design  </vt:lpstr>
      <vt:lpstr>FORT WASHINGTON WAY 2000 Urban Design</vt:lpstr>
      <vt:lpstr>FORT WASHINGTON WAY 2000 Urban Design</vt:lpstr>
      <vt:lpstr>FORT WASHINGTON WAY 2000 Innovative Bridge Types</vt:lpstr>
      <vt:lpstr>FORT WASHINGTON WAY 2000 Public Involvement</vt:lpstr>
      <vt:lpstr>FORT WASHINGTON WAY 2000 Public Involvement</vt:lpstr>
      <vt:lpstr>FORT WASHINGTON WAY 2000 Public Involvement</vt:lpstr>
      <vt:lpstr>FORT WASHINGTON WAY 2000 Public Involvement</vt:lpstr>
      <vt:lpstr>FORT WASHINGTON WAY 2000 Public Involvement</vt:lpstr>
      <vt:lpstr>FORT WASHINGTON WAY 2000 Awards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 WASHINGTON WAY 2000 Urban Design  </dc:title>
  <dc:creator>Deatrick, John</dc:creator>
  <cp:lastModifiedBy>Deatrick, John</cp:lastModifiedBy>
  <cp:revision>1</cp:revision>
  <dcterms:created xsi:type="dcterms:W3CDTF">2013-04-04T19:38:37Z</dcterms:created>
  <dcterms:modified xsi:type="dcterms:W3CDTF">2013-04-04T19:46:32Z</dcterms:modified>
</cp:coreProperties>
</file>